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74" r:id="rId2"/>
    <p:sldId id="1081" r:id="rId3"/>
    <p:sldId id="1096" r:id="rId4"/>
    <p:sldId id="1101" r:id="rId5"/>
    <p:sldId id="1102" r:id="rId6"/>
    <p:sldId id="1103" r:id="rId7"/>
    <p:sldId id="1104" r:id="rId8"/>
    <p:sldId id="1105" r:id="rId9"/>
    <p:sldId id="1097" r:id="rId10"/>
    <p:sldId id="1098" r:id="rId11"/>
    <p:sldId id="1099" r:id="rId12"/>
    <p:sldId id="1106" r:id="rId13"/>
    <p:sldId id="1100" r:id="rId14"/>
    <p:sldId id="1095" r:id="rId15"/>
    <p:sldId id="372"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38">
          <p15:clr>
            <a:srgbClr val="A4A3A4"/>
          </p15:clr>
        </p15:guide>
        <p15:guide id="2" pos="745">
          <p15:clr>
            <a:srgbClr val="A4A3A4"/>
          </p15:clr>
        </p15:guide>
        <p15:guide id="3" orient="horz" pos="3766">
          <p15:clr>
            <a:srgbClr val="A4A3A4"/>
          </p15:clr>
        </p15:guide>
        <p15:guide id="4" pos="3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9736"/>
    <a:srgbClr val="FFFFFF"/>
    <a:srgbClr val="E9EBF5"/>
    <a:srgbClr val="66FF33"/>
    <a:srgbClr val="E29CDD"/>
    <a:srgbClr val="33CAFF"/>
    <a:srgbClr val="3687C8"/>
    <a:srgbClr val="B48900"/>
    <a:srgbClr val="ADE0EE"/>
    <a:srgbClr val="B9D7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4" autoAdjust="0"/>
    <p:restoredTop sz="86741" autoAdjust="0"/>
  </p:normalViewPr>
  <p:slideViewPr>
    <p:cSldViewPr snapToGrid="0">
      <p:cViewPr varScale="1">
        <p:scale>
          <a:sx n="100" d="100"/>
          <a:sy n="100" d="100"/>
        </p:scale>
        <p:origin x="400" y="144"/>
      </p:cViewPr>
      <p:guideLst>
        <p:guide orient="horz" pos="3638"/>
        <p:guide pos="745"/>
        <p:guide orient="horz" pos="3766"/>
        <p:guide pos="37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FDED4C-30C3-4A00-9041-4F1FF8CF8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3EFE917-C33C-4328-9E0D-00280C7B63F2}"/>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C4A96608-F38E-4699-94FB-2DCEEB436005}" type="datetimeFigureOut">
              <a:rPr lang="en-US" smtClean="0"/>
              <a:pPr/>
              <a:t>11/9/18</a:t>
            </a:fld>
            <a:endParaRPr lang="en-US"/>
          </a:p>
        </p:txBody>
      </p:sp>
      <p:sp>
        <p:nvSpPr>
          <p:cNvPr id="4" name="Footer Placeholder 3">
            <a:extLst>
              <a:ext uri="{FF2B5EF4-FFF2-40B4-BE49-F238E27FC236}">
                <a16:creationId xmlns:a16="http://schemas.microsoft.com/office/drawing/2014/main" id="{5AE6AF83-D654-4C38-B341-E8A961FA0123}"/>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7F2C53A-E4C4-4E61-A82B-39A6F10CCDE6}"/>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1F187E13-F423-448D-8D15-1D82573F9728}" type="slidenum">
              <a:rPr lang="en-US" smtClean="0"/>
              <a:pPr/>
              <a:t>‹#›</a:t>
            </a:fld>
            <a:endParaRPr lang="en-US"/>
          </a:p>
        </p:txBody>
      </p:sp>
    </p:spTree>
    <p:extLst>
      <p:ext uri="{BB962C8B-B14F-4D97-AF65-F5344CB8AC3E}">
        <p14:creationId xmlns:p14="http://schemas.microsoft.com/office/powerpoint/2010/main" val="2650587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D4EE369-343A-4C05-9FD2-1508D3B0BA02}" type="datetimeFigureOut">
              <a:rPr lang="en-GB" smtClean="0"/>
              <a:pPr/>
              <a:t>09/11/2018</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92A7CAD-C050-4A98-AFE2-DE6F2DBF3276}" type="slidenum">
              <a:rPr lang="en-GB" smtClean="0"/>
              <a:pPr/>
              <a:t>‹#›</a:t>
            </a:fld>
            <a:endParaRPr lang="en-GB"/>
          </a:p>
        </p:txBody>
      </p:sp>
    </p:spTree>
    <p:extLst>
      <p:ext uri="{BB962C8B-B14F-4D97-AF65-F5344CB8AC3E}">
        <p14:creationId xmlns:p14="http://schemas.microsoft.com/office/powerpoint/2010/main" val="2542583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C92A7CAD-C050-4A98-AFE2-DE6F2DBF3276}" type="slidenum">
              <a:rPr lang="en-GB" smtClean="0"/>
              <a:pPr/>
              <a:t>1</a:t>
            </a:fld>
            <a:endParaRPr lang="en-GB"/>
          </a:p>
        </p:txBody>
      </p:sp>
    </p:spTree>
    <p:extLst>
      <p:ext uri="{BB962C8B-B14F-4D97-AF65-F5344CB8AC3E}">
        <p14:creationId xmlns:p14="http://schemas.microsoft.com/office/powerpoint/2010/main" val="2235819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2</a:t>
            </a:fld>
            <a:endParaRPr lang="en-GB" dirty="0"/>
          </a:p>
        </p:txBody>
      </p:sp>
    </p:spTree>
    <p:extLst>
      <p:ext uri="{BB962C8B-B14F-4D97-AF65-F5344CB8AC3E}">
        <p14:creationId xmlns:p14="http://schemas.microsoft.com/office/powerpoint/2010/main" val="926177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3</a:t>
            </a:fld>
            <a:endParaRPr lang="en-GB" dirty="0"/>
          </a:p>
        </p:txBody>
      </p:sp>
    </p:spTree>
    <p:extLst>
      <p:ext uri="{BB962C8B-B14F-4D97-AF65-F5344CB8AC3E}">
        <p14:creationId xmlns:p14="http://schemas.microsoft.com/office/powerpoint/2010/main" val="3642425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4</a:t>
            </a:fld>
            <a:endParaRPr lang="en-GB" dirty="0"/>
          </a:p>
        </p:txBody>
      </p:sp>
    </p:spTree>
    <p:extLst>
      <p:ext uri="{BB962C8B-B14F-4D97-AF65-F5344CB8AC3E}">
        <p14:creationId xmlns:p14="http://schemas.microsoft.com/office/powerpoint/2010/main" val="2478670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5</a:t>
            </a:fld>
            <a:endParaRPr lang="en-GB" dirty="0"/>
          </a:p>
        </p:txBody>
      </p:sp>
    </p:spTree>
    <p:extLst>
      <p:ext uri="{BB962C8B-B14F-4D97-AF65-F5344CB8AC3E}">
        <p14:creationId xmlns:p14="http://schemas.microsoft.com/office/powerpoint/2010/main" val="3423831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6</a:t>
            </a:fld>
            <a:endParaRPr lang="en-GB" dirty="0"/>
          </a:p>
        </p:txBody>
      </p:sp>
    </p:spTree>
    <p:extLst>
      <p:ext uri="{BB962C8B-B14F-4D97-AF65-F5344CB8AC3E}">
        <p14:creationId xmlns:p14="http://schemas.microsoft.com/office/powerpoint/2010/main" val="2157274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7</a:t>
            </a:fld>
            <a:endParaRPr lang="en-GB" dirty="0"/>
          </a:p>
        </p:txBody>
      </p:sp>
    </p:spTree>
    <p:extLst>
      <p:ext uri="{BB962C8B-B14F-4D97-AF65-F5344CB8AC3E}">
        <p14:creationId xmlns:p14="http://schemas.microsoft.com/office/powerpoint/2010/main" val="2048476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8</a:t>
            </a:fld>
            <a:endParaRPr lang="en-GB" dirty="0"/>
          </a:p>
        </p:txBody>
      </p:sp>
    </p:spTree>
    <p:extLst>
      <p:ext uri="{BB962C8B-B14F-4D97-AF65-F5344CB8AC3E}">
        <p14:creationId xmlns:p14="http://schemas.microsoft.com/office/powerpoint/2010/main" val="848546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9</a:t>
            </a:fld>
            <a:endParaRPr lang="en-GB" dirty="0"/>
          </a:p>
        </p:txBody>
      </p:sp>
    </p:spTree>
    <p:extLst>
      <p:ext uri="{BB962C8B-B14F-4D97-AF65-F5344CB8AC3E}">
        <p14:creationId xmlns:p14="http://schemas.microsoft.com/office/powerpoint/2010/main" val="3963701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10</a:t>
            </a:fld>
            <a:endParaRPr lang="en-GB" dirty="0"/>
          </a:p>
        </p:txBody>
      </p:sp>
    </p:spTree>
    <p:extLst>
      <p:ext uri="{BB962C8B-B14F-4D97-AF65-F5344CB8AC3E}">
        <p14:creationId xmlns:p14="http://schemas.microsoft.com/office/powerpoint/2010/main" val="2431519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11</a:t>
            </a:fld>
            <a:endParaRPr lang="en-GB" dirty="0"/>
          </a:p>
        </p:txBody>
      </p:sp>
    </p:spTree>
    <p:extLst>
      <p:ext uri="{BB962C8B-B14F-4D97-AF65-F5344CB8AC3E}">
        <p14:creationId xmlns:p14="http://schemas.microsoft.com/office/powerpoint/2010/main" val="3072848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12</a:t>
            </a:fld>
            <a:endParaRPr lang="en-GB" dirty="0"/>
          </a:p>
        </p:txBody>
      </p:sp>
    </p:spTree>
    <p:extLst>
      <p:ext uri="{BB962C8B-B14F-4D97-AF65-F5344CB8AC3E}">
        <p14:creationId xmlns:p14="http://schemas.microsoft.com/office/powerpoint/2010/main" val="3945240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A7CAD-C050-4A98-AFE2-DE6F2DBF3276}" type="slidenum">
              <a:rPr lang="en-GB" smtClean="0"/>
              <a:pPr/>
              <a:t>13</a:t>
            </a:fld>
            <a:endParaRPr lang="en-GB" dirty="0"/>
          </a:p>
        </p:txBody>
      </p:sp>
    </p:spTree>
    <p:extLst>
      <p:ext uri="{BB962C8B-B14F-4D97-AF65-F5344CB8AC3E}">
        <p14:creationId xmlns:p14="http://schemas.microsoft.com/office/powerpoint/2010/main" val="579939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x-none" dirty="0"/>
          </a:p>
        </p:txBody>
      </p:sp>
      <p:sp>
        <p:nvSpPr>
          <p:cNvPr id="4" name="Slide Number Placeholder 3"/>
          <p:cNvSpPr>
            <a:spLocks noGrp="1"/>
          </p:cNvSpPr>
          <p:nvPr>
            <p:ph type="sldNum" sz="quarter" idx="5"/>
          </p:nvPr>
        </p:nvSpPr>
        <p:spPr/>
        <p:txBody>
          <a:bodyPr/>
          <a:lstStyle/>
          <a:p>
            <a:fld id="{C92A7CAD-C050-4A98-AFE2-DE6F2DBF3276}" type="slidenum">
              <a:rPr lang="en-GB" smtClean="0"/>
              <a:pPr/>
              <a:t>14</a:t>
            </a:fld>
            <a:endParaRPr lang="en-GB"/>
          </a:p>
        </p:txBody>
      </p:sp>
    </p:spTree>
    <p:extLst>
      <p:ext uri="{BB962C8B-B14F-4D97-AF65-F5344CB8AC3E}">
        <p14:creationId xmlns:p14="http://schemas.microsoft.com/office/powerpoint/2010/main" val="212252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5"/>
          </p:nvPr>
        </p:nvSpPr>
        <p:spPr/>
        <p:txBody>
          <a:bodyPr/>
          <a:lstStyle/>
          <a:p>
            <a:fld id="{C92A7CAD-C050-4A98-AFE2-DE6F2DBF3276}" type="slidenum">
              <a:rPr lang="en-GB" smtClean="0"/>
              <a:pPr/>
              <a:t>15</a:t>
            </a:fld>
            <a:endParaRPr lang="en-GB"/>
          </a:p>
        </p:txBody>
      </p:sp>
    </p:spTree>
    <p:extLst>
      <p:ext uri="{BB962C8B-B14F-4D97-AF65-F5344CB8AC3E}">
        <p14:creationId xmlns:p14="http://schemas.microsoft.com/office/powerpoint/2010/main" val="3579370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5D7229A-93FA-4B9D-AD10-35AA2B56FDC8}" type="datetime1">
              <a:rPr lang="en-GB" smtClean="0"/>
              <a:pPr/>
              <a:t>09/11/2018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224176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317627B-1C09-494E-8D7C-C0CC867D49F5}" type="datetime1">
              <a:rPr lang="en-GB" smtClean="0"/>
              <a:pPr/>
              <a:t>09/11/2018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2745224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E23379-E000-4886-AE64-BF6C24525BD2}" type="datetime1">
              <a:rPr lang="en-GB" smtClean="0"/>
              <a:pPr/>
              <a:t>09/11/2018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1851919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8B677AC-8DB0-4C3B-8A8D-B101E0FDD46C}" type="datetime1">
              <a:rPr lang="en-GB" smtClean="0"/>
              <a:pPr/>
              <a:t>09/11/2018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2647825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976B14E-11BF-4D0D-9DEE-1B561F9033E1}" type="datetime1">
              <a:rPr lang="en-GB" smtClean="0"/>
              <a:pPr/>
              <a:t>09/11/2018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749994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BB426D2-84DE-492C-9A21-831A77AAA29E}" type="datetime1">
              <a:rPr lang="en-GB" smtClean="0"/>
              <a:pPr/>
              <a:t>09/11/2018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2368116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95C1B6-4D79-427C-9AF3-6484C64CA88D}" type="datetime1">
              <a:rPr lang="en-GB" smtClean="0"/>
              <a:pPr/>
              <a:t>09/11/2018</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1461675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F2BDE5A-80D4-49C5-B9E4-DF7F9AE33176}" type="datetime1">
              <a:rPr lang="en-GB" smtClean="0"/>
              <a:pPr/>
              <a:t>09/11/2018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342093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7C44BA-FA1F-4881-9A1E-6C0E23C0B453}" type="datetime1">
              <a:rPr lang="en-GB" smtClean="0"/>
              <a:pPr/>
              <a:t>09/11/2018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3334468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1C08621-A318-4265-8BE5-10C47A941D99}" type="datetime1">
              <a:rPr lang="en-GB" smtClean="0"/>
              <a:pPr/>
              <a:t>09/11/2018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1301445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05223D5-443C-4A4B-8E39-0FFEA5D9A9E0}" type="datetime1">
              <a:rPr lang="en-GB" smtClean="0"/>
              <a:pPr/>
              <a:t>09/11/2018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3519882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Subtitle 2"/>
          <p:cNvSpPr>
            <a:spLocks noGrp="1"/>
          </p:cNvSpPr>
          <p:nvPr>
            <p:ph type="subTitle" idx="1"/>
          </p:nvPr>
        </p:nvSpPr>
        <p:spPr>
          <a:xfrm>
            <a:off x="566271" y="389968"/>
            <a:ext cx="8534400" cy="990258"/>
          </a:xfrm>
          <a:prstGeom prst="rect">
            <a:avLst/>
          </a:prstGeom>
        </p:spPr>
        <p:txBody>
          <a:bodyPr/>
          <a:lstStyle>
            <a:lvl1pPr marL="0" indent="0" algn="l">
              <a:lnSpc>
                <a:spcPts val="2600"/>
              </a:lnSpc>
              <a:spcBef>
                <a:spcPts val="0"/>
              </a:spcBef>
              <a:buNone/>
              <a:defRPr sz="2500" b="0" i="0">
                <a:solidFill>
                  <a:srgbClr val="FFFFFF"/>
                </a:solidFill>
                <a:latin typeface="Roboto Black"/>
                <a:cs typeface="Roboto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a:p>
            <a:r>
              <a:rPr lang="en-US" dirty="0"/>
              <a:t>Click</a:t>
            </a:r>
          </a:p>
        </p:txBody>
      </p:sp>
      <p:sp>
        <p:nvSpPr>
          <p:cNvPr id="3" name="Slide Number Placeholder 5">
            <a:extLst>
              <a:ext uri="{FF2B5EF4-FFF2-40B4-BE49-F238E27FC236}">
                <a16:creationId xmlns:a16="http://schemas.microsoft.com/office/drawing/2014/main" id="{DB4C8335-E584-4DCE-BEF8-CB1895B949C8}"/>
              </a:ext>
            </a:extLst>
          </p:cNvPr>
          <p:cNvSpPr>
            <a:spLocks noGrp="1"/>
          </p:cNvSpPr>
          <p:nvPr>
            <p:ph type="sldNum" sz="quarter" idx="12"/>
          </p:nvPr>
        </p:nvSpPr>
        <p:spPr>
          <a:xfrm>
            <a:off x="156713" y="6295965"/>
            <a:ext cx="2743200" cy="365125"/>
          </a:xfrm>
          <a:prstGeom prst="rect">
            <a:avLst/>
          </a:prstGeom>
        </p:spPr>
        <p:txBody>
          <a:body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591438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EE068D-0D8C-42B9-8228-7414DC390B49}" type="datetime1">
              <a:rPr lang="en-GB" smtClean="0"/>
              <a:pPr/>
              <a:t>09/11/2018</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177C49-6278-4392-8186-D32556D70E78}" type="slidenum">
              <a:rPr lang="en-GB" smtClean="0"/>
              <a:pPr/>
              <a:t>‹#›</a:t>
            </a:fld>
            <a:endParaRPr lang="en-GB" dirty="0"/>
          </a:p>
        </p:txBody>
      </p:sp>
    </p:spTree>
    <p:extLst>
      <p:ext uri="{BB962C8B-B14F-4D97-AF65-F5344CB8AC3E}">
        <p14:creationId xmlns:p14="http://schemas.microsoft.com/office/powerpoint/2010/main" val="885884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 y="1587"/>
            <a:ext cx="12191999" cy="6856413"/>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Parallelogram 15"/>
          <p:cNvSpPr/>
          <p:nvPr/>
        </p:nvSpPr>
        <p:spPr>
          <a:xfrm>
            <a:off x="5466174" y="690034"/>
            <a:ext cx="5239926" cy="7196666"/>
          </a:xfrm>
          <a:prstGeom prst="parallelogram">
            <a:avLst>
              <a:gd name="adj" fmla="val 60308"/>
            </a:avLst>
          </a:prstGeom>
          <a:solidFill>
            <a:srgbClr val="0049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FFFFFF"/>
                </a:solidFill>
                <a:latin typeface="Roboto Bold"/>
                <a:ea typeface="Raleway" panose="020B0003030101060003" pitchFamily="2" charset="0"/>
                <a:cs typeface="Roboto Bold"/>
              </a:rPr>
              <a:pPr algn="ctr"/>
              <a:t>1</a:t>
            </a:fld>
            <a:endParaRPr lang="en-US" sz="1400" spc="300" dirty="0">
              <a:solidFill>
                <a:srgbClr val="FFFFFF"/>
              </a:solidFill>
              <a:latin typeface="Roboto Bold"/>
              <a:ea typeface="Raleway" panose="020B0003030101060003" pitchFamily="2" charset="0"/>
              <a:cs typeface="Roboto Bold"/>
            </a:endParaRPr>
          </a:p>
        </p:txBody>
      </p:sp>
      <p:cxnSp>
        <p:nvCxnSpPr>
          <p:cNvPr id="10" name="Straight Connector 9"/>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14" name="Parallelogram 13"/>
          <p:cNvSpPr/>
          <p:nvPr/>
        </p:nvSpPr>
        <p:spPr>
          <a:xfrm>
            <a:off x="3878674" y="2214034"/>
            <a:ext cx="5239926" cy="7196666"/>
          </a:xfrm>
          <a:prstGeom prst="parallelogram">
            <a:avLst>
              <a:gd name="adj" fmla="val 60308"/>
            </a:avLst>
          </a:prstGeom>
          <a:solidFill>
            <a:srgbClr val="3687C8">
              <a:alpha val="7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Parallelogram 16"/>
          <p:cNvSpPr/>
          <p:nvPr/>
        </p:nvSpPr>
        <p:spPr>
          <a:xfrm>
            <a:off x="7345774" y="-11627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TPA_Global_logo_Original_White_BG.png"/>
          <p:cNvPicPr>
            <a:picLocks noChangeAspect="1"/>
          </p:cNvPicPr>
          <p:nvPr/>
        </p:nvPicPr>
        <p:blipFill>
          <a:blip r:embed="rId3" cstate="print"/>
          <a:stretch>
            <a:fillRect/>
          </a:stretch>
        </p:blipFill>
        <p:spPr>
          <a:xfrm>
            <a:off x="9892989" y="537163"/>
            <a:ext cx="1591573" cy="393346"/>
          </a:xfrm>
          <a:prstGeom prst="rect">
            <a:avLst/>
          </a:prstGeom>
        </p:spPr>
      </p:pic>
      <p:sp>
        <p:nvSpPr>
          <p:cNvPr id="12" name="TextBox 11"/>
          <p:cNvSpPr txBox="1"/>
          <p:nvPr/>
        </p:nvSpPr>
        <p:spPr>
          <a:xfrm>
            <a:off x="330487" y="5259606"/>
            <a:ext cx="5408291" cy="369332"/>
          </a:xfrm>
          <a:prstGeom prst="rect">
            <a:avLst/>
          </a:prstGeom>
          <a:noFill/>
        </p:spPr>
        <p:txBody>
          <a:bodyPr wrap="square" rtlCol="0">
            <a:spAutoFit/>
          </a:bodyPr>
          <a:lstStyle/>
          <a:p>
            <a:pPr>
              <a:buClr>
                <a:srgbClr val="ADE0EE"/>
              </a:buClr>
            </a:pPr>
            <a:r>
              <a:rPr lang="en-US" dirty="0">
                <a:solidFill>
                  <a:schemeClr val="bg1"/>
                </a:solidFill>
                <a:latin typeface="Roboto Light" panose="02000000000000000000"/>
                <a:cs typeface="Roboto Regular"/>
              </a:rPr>
              <a:t> 07 November, 2018</a:t>
            </a:r>
          </a:p>
        </p:txBody>
      </p:sp>
      <p:sp>
        <p:nvSpPr>
          <p:cNvPr id="15" name="TextBox 14"/>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chemeClr val="bg1"/>
                </a:solidFill>
                <a:latin typeface="Roboto Regular"/>
                <a:cs typeface="Roboto Regular"/>
              </a:rPr>
              <a:t>Taking control of the future</a:t>
            </a:r>
          </a:p>
        </p:txBody>
      </p:sp>
      <p:sp>
        <p:nvSpPr>
          <p:cNvPr id="18" name="TextBox 17"/>
          <p:cNvSpPr txBox="1"/>
          <p:nvPr/>
        </p:nvSpPr>
        <p:spPr>
          <a:xfrm>
            <a:off x="10638525" y="6363196"/>
            <a:ext cx="1553475" cy="307777"/>
          </a:xfrm>
          <a:prstGeom prst="rect">
            <a:avLst/>
          </a:prstGeom>
          <a:noFill/>
        </p:spPr>
        <p:txBody>
          <a:bodyPr wrap="square" rtlCol="0">
            <a:spAutoFit/>
          </a:bodyPr>
          <a:lstStyle/>
          <a:p>
            <a:pPr>
              <a:buClr>
                <a:srgbClr val="ADE0EE"/>
              </a:buClr>
            </a:pPr>
            <a:r>
              <a:rPr lang="en-US" sz="1400" dirty="0">
                <a:solidFill>
                  <a:schemeClr val="bg1"/>
                </a:solidFill>
                <a:latin typeface="Roboto Regular"/>
                <a:cs typeface="Roboto Regular"/>
              </a:rPr>
              <a:t>tpa-global.com</a:t>
            </a:r>
          </a:p>
        </p:txBody>
      </p:sp>
      <p:sp>
        <p:nvSpPr>
          <p:cNvPr id="2" name="TextBox 1">
            <a:extLst>
              <a:ext uri="{FF2B5EF4-FFF2-40B4-BE49-F238E27FC236}">
                <a16:creationId xmlns:a16="http://schemas.microsoft.com/office/drawing/2014/main" id="{AEC312A8-7870-47DF-BE41-A7E7E79B72C3}"/>
              </a:ext>
            </a:extLst>
          </p:cNvPr>
          <p:cNvSpPr txBox="1"/>
          <p:nvPr/>
        </p:nvSpPr>
        <p:spPr>
          <a:xfrm>
            <a:off x="528382" y="1372088"/>
            <a:ext cx="8436990" cy="584775"/>
          </a:xfrm>
          <a:prstGeom prst="rect">
            <a:avLst/>
          </a:prstGeom>
          <a:noFill/>
        </p:spPr>
        <p:txBody>
          <a:bodyPr wrap="square" rtlCol="0">
            <a:spAutoFit/>
          </a:bodyPr>
          <a:lstStyle/>
          <a:p>
            <a:r>
              <a:rPr lang="pt-BR" sz="3200" b="1" dirty="0">
                <a:solidFill>
                  <a:schemeClr val="bg1"/>
                </a:solidFill>
                <a:latin typeface="Roboto Black"/>
              </a:rPr>
              <a:t>Technical meeting</a:t>
            </a:r>
          </a:p>
        </p:txBody>
      </p:sp>
      <p:sp>
        <p:nvSpPr>
          <p:cNvPr id="3" name="Slide Number Placeholder 2">
            <a:extLst>
              <a:ext uri="{FF2B5EF4-FFF2-40B4-BE49-F238E27FC236}">
                <a16:creationId xmlns:a16="http://schemas.microsoft.com/office/drawing/2014/main" id="{0399E7E7-C4C5-446D-8583-94017A4465FA}"/>
              </a:ext>
            </a:extLst>
          </p:cNvPr>
          <p:cNvSpPr>
            <a:spLocks noGrp="1"/>
          </p:cNvSpPr>
          <p:nvPr>
            <p:ph type="sldNum" sz="quarter" idx="12"/>
          </p:nvPr>
        </p:nvSpPr>
        <p:spPr/>
        <p:txBody>
          <a:bodyPr/>
          <a:lstStyle/>
          <a:p>
            <a:fld id="{5F177C49-6278-4392-8186-D32556D70E78}" type="slidenum">
              <a:rPr lang="en-GB" smtClean="0"/>
              <a:pPr/>
              <a:t>1</a:t>
            </a:fld>
            <a:endParaRPr lang="en-GB" dirty="0"/>
          </a:p>
        </p:txBody>
      </p:sp>
      <p:sp>
        <p:nvSpPr>
          <p:cNvPr id="20" name="TextBox 19">
            <a:extLst>
              <a:ext uri="{FF2B5EF4-FFF2-40B4-BE49-F238E27FC236}">
                <a16:creationId xmlns:a16="http://schemas.microsoft.com/office/drawing/2014/main" id="{CCA9C4F5-BBE5-4520-91F0-A7E1C02F3A1C}"/>
              </a:ext>
            </a:extLst>
          </p:cNvPr>
          <p:cNvSpPr txBox="1"/>
          <p:nvPr/>
        </p:nvSpPr>
        <p:spPr>
          <a:xfrm>
            <a:off x="384956" y="4960940"/>
            <a:ext cx="4003576" cy="369332"/>
          </a:xfrm>
          <a:prstGeom prst="rect">
            <a:avLst/>
          </a:prstGeom>
          <a:noFill/>
        </p:spPr>
        <p:txBody>
          <a:bodyPr wrap="square" rtlCol="0">
            <a:spAutoFit/>
          </a:bodyPr>
          <a:lstStyle/>
          <a:p>
            <a:pPr>
              <a:buClr>
                <a:srgbClr val="ADE0EE"/>
              </a:buClr>
            </a:pPr>
            <a:r>
              <a:rPr lang="en-US" dirty="0">
                <a:solidFill>
                  <a:schemeClr val="bg1"/>
                </a:solidFill>
                <a:latin typeface="Roboto Regular"/>
                <a:cs typeface="Roboto Regular"/>
              </a:rPr>
              <a:t>TPA Global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10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1000"/>
                                        <p:tgtEl>
                                          <p:spTgt spid="1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4" grpId="0" animBg="1"/>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2</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07362" y="302794"/>
            <a:ext cx="8881704" cy="523220"/>
          </a:xfrm>
          <a:prstGeom prst="rect">
            <a:avLst/>
          </a:prstGeom>
          <a:noFill/>
        </p:spPr>
        <p:txBody>
          <a:bodyPr wrap="square" rtlCol="0">
            <a:spAutoFit/>
          </a:bodyPr>
          <a:lstStyle/>
          <a:p>
            <a:r>
              <a:rPr lang="en-GB" sz="2800" b="1" dirty="0">
                <a:solidFill>
                  <a:schemeClr val="bg1"/>
                </a:solidFill>
                <a:latin typeface="Roboto Black"/>
              </a:rPr>
              <a:t>Agenda</a:t>
            </a:r>
            <a:endParaRPr lang="en-GB" b="1" dirty="0">
              <a:solidFill>
                <a:schemeClr val="bg1"/>
              </a:solidFill>
              <a:latin typeface="Roboto Black"/>
            </a:endParaRP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7" name="Rectangle 6">
            <a:extLst>
              <a:ext uri="{FF2B5EF4-FFF2-40B4-BE49-F238E27FC236}">
                <a16:creationId xmlns:a16="http://schemas.microsoft.com/office/drawing/2014/main" id="{A57364E2-8A59-48CB-A8E6-58D42A9205B8}"/>
              </a:ext>
            </a:extLst>
          </p:cNvPr>
          <p:cNvSpPr/>
          <p:nvPr/>
        </p:nvSpPr>
        <p:spPr>
          <a:xfrm>
            <a:off x="507362" y="1957039"/>
            <a:ext cx="10674444" cy="3416320"/>
          </a:xfrm>
          <a:prstGeom prst="rect">
            <a:avLst/>
          </a:prstGeom>
        </p:spPr>
        <p:txBody>
          <a:bodyPr wrap="square">
            <a:spAutoFit/>
          </a:bodyPr>
          <a:lstStyle/>
          <a:p>
            <a:pPr marL="342900" indent="-342900" algn="just">
              <a:spcAft>
                <a:spcPts val="0"/>
              </a:spcAft>
              <a:buAutoNum type="arabicPeriod"/>
            </a:pPr>
            <a:r>
              <a:rPr lang="en-US" dirty="0">
                <a:solidFill>
                  <a:srgbClr val="000000"/>
                </a:solidFill>
                <a:latin typeface="Roboto Light"/>
                <a:ea typeface="Calibri" panose="020F0502020204030204" pitchFamily="34" charset="0"/>
              </a:rPr>
              <a:t>Overview Medtronic business</a:t>
            </a:r>
          </a:p>
          <a:p>
            <a:pPr marL="342900" indent="-342900" algn="just">
              <a:spcAft>
                <a:spcPts val="0"/>
              </a:spcAft>
              <a:buAutoNum type="arabicPeriod"/>
            </a:pPr>
            <a:r>
              <a:rPr lang="en-US" dirty="0">
                <a:solidFill>
                  <a:srgbClr val="000000"/>
                </a:solidFill>
                <a:latin typeface="Roboto Light"/>
                <a:ea typeface="Calibri" panose="020F0502020204030204" pitchFamily="34" charset="0"/>
              </a:rPr>
              <a:t>Origin of MPROC Puerto Rico</a:t>
            </a:r>
          </a:p>
          <a:p>
            <a:pPr marL="342900" indent="-342900" algn="just">
              <a:spcAft>
                <a:spcPts val="0"/>
              </a:spcAft>
              <a:buAutoNum type="arabicPeriod"/>
            </a:pPr>
            <a:r>
              <a:rPr lang="en-US" dirty="0">
                <a:solidFill>
                  <a:srgbClr val="000000"/>
                </a:solidFill>
                <a:latin typeface="Roboto Light"/>
                <a:ea typeface="Calibri" panose="020F0502020204030204" pitchFamily="34" charset="0"/>
              </a:rPr>
              <a:t>License agreement</a:t>
            </a:r>
          </a:p>
          <a:p>
            <a:pPr marL="342900" indent="-342900" algn="just">
              <a:spcAft>
                <a:spcPts val="0"/>
              </a:spcAft>
              <a:buAutoNum type="arabicPeriod"/>
            </a:pPr>
            <a:r>
              <a:rPr lang="en-US" dirty="0">
                <a:solidFill>
                  <a:srgbClr val="000000"/>
                </a:solidFill>
                <a:latin typeface="Roboto Light"/>
                <a:ea typeface="Calibri" panose="020F0502020204030204" pitchFamily="34" charset="0"/>
              </a:rPr>
              <a:t>Swiss Supply Agreement</a:t>
            </a:r>
          </a:p>
          <a:p>
            <a:pPr marL="342900" indent="-342900" algn="just">
              <a:spcAft>
                <a:spcPts val="0"/>
              </a:spcAft>
              <a:buAutoNum type="arabicPeriod"/>
            </a:pPr>
            <a:r>
              <a:rPr lang="en-GB" dirty="0">
                <a:solidFill>
                  <a:srgbClr val="000000"/>
                </a:solidFill>
                <a:latin typeface="Roboto Light"/>
                <a:ea typeface="Calibri" panose="020F0502020204030204" pitchFamily="34" charset="0"/>
              </a:rPr>
              <a:t>Audits and Notice of Determination</a:t>
            </a:r>
            <a:endParaRPr lang="en-US" dirty="0">
              <a:solidFill>
                <a:srgbClr val="000000"/>
              </a:solidFill>
              <a:latin typeface="Roboto Light"/>
              <a:ea typeface="Calibri" panose="020F0502020204030204" pitchFamily="34" charset="0"/>
            </a:endParaRPr>
          </a:p>
          <a:p>
            <a:pPr marL="342900" indent="-342900" algn="just">
              <a:spcAft>
                <a:spcPts val="0"/>
              </a:spcAft>
              <a:buAutoNum type="arabicPeriod"/>
            </a:pPr>
            <a:r>
              <a:rPr lang="en-US" dirty="0">
                <a:solidFill>
                  <a:srgbClr val="000000"/>
                </a:solidFill>
                <a:latin typeface="Roboto Light"/>
                <a:ea typeface="Calibri" panose="020F0502020204030204" pitchFamily="34" charset="0"/>
              </a:rPr>
              <a:t>Facts under dispute</a:t>
            </a:r>
          </a:p>
          <a:p>
            <a:pPr marL="342900" indent="-342900" algn="just">
              <a:spcAft>
                <a:spcPts val="0"/>
              </a:spcAft>
              <a:buAutoNum type="arabicPeriod"/>
            </a:pPr>
            <a:r>
              <a:rPr lang="en-US" dirty="0">
                <a:solidFill>
                  <a:srgbClr val="000000"/>
                </a:solidFill>
                <a:latin typeface="Roboto Light"/>
                <a:ea typeface="Calibri" panose="020F0502020204030204" pitchFamily="34" charset="0"/>
              </a:rPr>
              <a:t>Medtronic arguments</a:t>
            </a:r>
          </a:p>
          <a:p>
            <a:pPr marL="342900" indent="-342900" algn="just">
              <a:spcAft>
                <a:spcPts val="0"/>
              </a:spcAft>
              <a:buAutoNum type="arabicPeriod"/>
            </a:pPr>
            <a:r>
              <a:rPr lang="en-US" dirty="0">
                <a:solidFill>
                  <a:srgbClr val="000000"/>
                </a:solidFill>
                <a:latin typeface="Roboto Light"/>
                <a:ea typeface="Calibri" panose="020F0502020204030204" pitchFamily="34" charset="0"/>
              </a:rPr>
              <a:t>Tax authority arguments</a:t>
            </a:r>
          </a:p>
          <a:p>
            <a:pPr marL="342900" indent="-342900" algn="just">
              <a:spcAft>
                <a:spcPts val="0"/>
              </a:spcAft>
              <a:buAutoNum type="arabicPeriod"/>
            </a:pPr>
            <a:r>
              <a:rPr lang="en-US" dirty="0">
                <a:solidFill>
                  <a:srgbClr val="000000"/>
                </a:solidFill>
                <a:latin typeface="Roboto Light"/>
                <a:ea typeface="Calibri" panose="020F0502020204030204" pitchFamily="34" charset="0"/>
              </a:rPr>
              <a:t>Tax court decision</a:t>
            </a:r>
          </a:p>
          <a:p>
            <a:pPr marL="342900" indent="-342900" algn="just">
              <a:spcAft>
                <a:spcPts val="0"/>
              </a:spcAft>
              <a:buAutoNum type="arabicPeriod"/>
            </a:pPr>
            <a:r>
              <a:rPr lang="en-US" dirty="0">
                <a:solidFill>
                  <a:srgbClr val="000000"/>
                </a:solidFill>
                <a:latin typeface="Roboto Light"/>
                <a:ea typeface="Calibri" panose="020F0502020204030204" pitchFamily="34" charset="0"/>
              </a:rPr>
              <a:t> Court of appeal </a:t>
            </a:r>
          </a:p>
          <a:p>
            <a:pPr>
              <a:spcAft>
                <a:spcPts val="0"/>
              </a:spcAft>
            </a:pPr>
            <a:endParaRPr lang="en-US" dirty="0">
              <a:solidFill>
                <a:srgbClr val="000000"/>
              </a:solidFill>
              <a:latin typeface="Roboto Light"/>
              <a:ea typeface="Calibri" panose="020F0502020204030204" pitchFamily="34" charset="0"/>
            </a:endParaRPr>
          </a:p>
          <a:p>
            <a:pPr marL="342900" indent="-342900">
              <a:spcAft>
                <a:spcPts val="0"/>
              </a:spcAft>
              <a:buAutoNum type="arabicPeriod"/>
            </a:pPr>
            <a:endParaRPr lang="en-US" dirty="0">
              <a:solidFill>
                <a:srgbClr val="000000"/>
              </a:solidFill>
              <a:latin typeface="Roboto Light"/>
              <a:ea typeface="Calibri" panose="020F0502020204030204" pitchFamily="34" charset="0"/>
            </a:endParaRPr>
          </a:p>
        </p:txBody>
      </p:sp>
    </p:spTree>
    <p:extLst>
      <p:ext uri="{BB962C8B-B14F-4D97-AF65-F5344CB8AC3E}">
        <p14:creationId xmlns:p14="http://schemas.microsoft.com/office/powerpoint/2010/main" val="4026774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3</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07362" y="302794"/>
            <a:ext cx="8881704" cy="523220"/>
          </a:xfrm>
          <a:prstGeom prst="rect">
            <a:avLst/>
          </a:prstGeom>
          <a:noFill/>
        </p:spPr>
        <p:txBody>
          <a:bodyPr wrap="square" rtlCol="0">
            <a:spAutoFit/>
          </a:bodyPr>
          <a:lstStyle/>
          <a:p>
            <a:r>
              <a:rPr lang="en-GB" sz="2800" b="1" dirty="0">
                <a:solidFill>
                  <a:schemeClr val="bg1"/>
                </a:solidFill>
                <a:latin typeface="Roboto Black"/>
              </a:rPr>
              <a:t>Overview Medtronic business</a:t>
            </a: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4" name="TextBox 3">
            <a:extLst>
              <a:ext uri="{FF2B5EF4-FFF2-40B4-BE49-F238E27FC236}">
                <a16:creationId xmlns:a16="http://schemas.microsoft.com/office/drawing/2014/main" id="{7DC17636-04A4-44A8-8AF6-973E25F1C671}"/>
              </a:ext>
            </a:extLst>
          </p:cNvPr>
          <p:cNvSpPr txBox="1"/>
          <p:nvPr/>
        </p:nvSpPr>
        <p:spPr>
          <a:xfrm>
            <a:off x="682752" y="1816608"/>
            <a:ext cx="11119104" cy="3970318"/>
          </a:xfrm>
          <a:prstGeom prst="rect">
            <a:avLst/>
          </a:prstGeom>
          <a:noFill/>
        </p:spPr>
        <p:txBody>
          <a:bodyPr wrap="square" rtlCol="0">
            <a:spAutoFit/>
          </a:bodyPr>
          <a:lstStyle/>
          <a:p>
            <a:pPr marL="285750" indent="-285750" algn="just">
              <a:buFont typeface="Arial" panose="020B0604020202020204" pitchFamily="34" charset="0"/>
              <a:buChar char="•"/>
            </a:pPr>
            <a:r>
              <a:rPr lang="en-US" dirty="0"/>
              <a:t>Medical technology company.</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GB" dirty="0"/>
              <a:t>Medical device industry was highly competitive for the years under analysis. Success depended on several factors such as product innovation, sales proficiency and service, and product quality. Truly innovative products could significantly change a company’s market share.</a:t>
            </a:r>
            <a:endParaRPr lang="en-US" dirty="0"/>
          </a:p>
          <a:p>
            <a:pPr algn="just"/>
            <a:endParaRPr lang="en-US" dirty="0"/>
          </a:p>
          <a:p>
            <a:pPr marL="285750" indent="-285750" algn="just">
              <a:buFont typeface="Arial" panose="020B0604020202020204" pitchFamily="34" charset="0"/>
              <a:buChar char="•"/>
            </a:pPr>
            <a:r>
              <a:rPr lang="en-US" dirty="0"/>
              <a:t>Business units: For this case only Cardiac Rhythm Disease Management (CDRM) and Neurological (Neuro) business units.</a:t>
            </a:r>
          </a:p>
          <a:p>
            <a:pPr algn="just"/>
            <a:endParaRPr lang="en-US" dirty="0"/>
          </a:p>
          <a:p>
            <a:pPr marL="285750" indent="-285750" algn="just">
              <a:buFont typeface="Arial" panose="020B0604020202020204" pitchFamily="34" charset="0"/>
              <a:buChar char="•"/>
            </a:pPr>
            <a:r>
              <a:rPr lang="en-US" dirty="0"/>
              <a:t>Class III Medical Devices and leads were at the core of the dispute.</a:t>
            </a:r>
          </a:p>
          <a:p>
            <a:pPr marL="285750" indent="-285750" algn="just">
              <a:buFont typeface="Wingdings" panose="05000000000000000000" pitchFamily="2" charset="2"/>
              <a:buChar char="Ø"/>
            </a:pPr>
            <a:r>
              <a:rPr lang="en-GB" dirty="0"/>
              <a:t>Class III medical devices must typically be approved by FDA before they are marketed through the </a:t>
            </a:r>
            <a:r>
              <a:rPr lang="pt-BR" dirty="0"/>
              <a:t>Premarket approval (“</a:t>
            </a:r>
            <a:r>
              <a:rPr lang="en-GB" dirty="0"/>
              <a:t>PMA”) process. </a:t>
            </a:r>
          </a:p>
          <a:p>
            <a:pPr marL="285750" indent="-285750" algn="just">
              <a:buFont typeface="Wingdings" panose="05000000000000000000" pitchFamily="2" charset="2"/>
              <a:buChar char="Ø"/>
            </a:pPr>
            <a:r>
              <a:rPr lang="en-GB" dirty="0"/>
              <a:t>Class III medical devices are higher risk and more novel than are those of classes I and II</a:t>
            </a:r>
            <a:endParaRPr lang="en-US" dirty="0"/>
          </a:p>
          <a:p>
            <a:pPr marL="285750" indent="-285750">
              <a:buFont typeface="Arial" panose="020B0604020202020204" pitchFamily="34" charset="0"/>
              <a:buChar char="•"/>
            </a:pPr>
            <a:endParaRPr lang="x-none" dirty="0"/>
          </a:p>
        </p:txBody>
      </p:sp>
    </p:spTree>
    <p:extLst>
      <p:ext uri="{BB962C8B-B14F-4D97-AF65-F5344CB8AC3E}">
        <p14:creationId xmlns:p14="http://schemas.microsoft.com/office/powerpoint/2010/main" val="36734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4</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07362" y="302794"/>
            <a:ext cx="8881704" cy="523220"/>
          </a:xfrm>
          <a:prstGeom prst="rect">
            <a:avLst/>
          </a:prstGeom>
          <a:noFill/>
        </p:spPr>
        <p:txBody>
          <a:bodyPr wrap="square" rtlCol="0">
            <a:spAutoFit/>
          </a:bodyPr>
          <a:lstStyle/>
          <a:p>
            <a:r>
              <a:rPr lang="en-GB" sz="2800" b="1" dirty="0">
                <a:solidFill>
                  <a:schemeClr val="bg1"/>
                </a:solidFill>
                <a:latin typeface="Roboto Black"/>
              </a:rPr>
              <a:t>Origin of MPROCC Puerto Rico </a:t>
            </a: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4" name="TextBox 3">
            <a:extLst>
              <a:ext uri="{FF2B5EF4-FFF2-40B4-BE49-F238E27FC236}">
                <a16:creationId xmlns:a16="http://schemas.microsoft.com/office/drawing/2014/main" id="{7DC17636-04A4-44A8-8AF6-973E25F1C671}"/>
              </a:ext>
            </a:extLst>
          </p:cNvPr>
          <p:cNvSpPr txBox="1"/>
          <p:nvPr/>
        </p:nvSpPr>
        <p:spPr>
          <a:xfrm>
            <a:off x="682752" y="1816608"/>
            <a:ext cx="11119104" cy="3416320"/>
          </a:xfrm>
          <a:prstGeom prst="rect">
            <a:avLst/>
          </a:prstGeom>
          <a:noFill/>
        </p:spPr>
        <p:txBody>
          <a:bodyPr wrap="square" rtlCol="0">
            <a:spAutoFit/>
          </a:bodyPr>
          <a:lstStyle/>
          <a:p>
            <a:pPr algn="just"/>
            <a:r>
              <a:rPr lang="en-GB" dirty="0"/>
              <a:t>MPROC was incorporated on August 16, 2001, under the laws of the Cayman Islands and is duly authorized to do business in Puerto Rico. MPROC was responsible for, among other things, </a:t>
            </a:r>
            <a:r>
              <a:rPr lang="en-GB" b="1" u="sng" dirty="0"/>
              <a:t>manufacturing and selling devices </a:t>
            </a:r>
            <a:r>
              <a:rPr lang="en-GB" dirty="0"/>
              <a:t>(device operations) and leads (leads operations). MPROC manufactured class II and class III medical devices, as defined and determined by the FDA. MPROC also had a sales branch, known as the Puerto Rico Sales Office, located in San Juan, Puerto Rico, which sold devices and leads in Central America, South America, Puerto Rico, and the Caribbean.</a:t>
            </a:r>
          </a:p>
          <a:p>
            <a:pPr algn="just"/>
            <a:endParaRPr lang="en-GB" dirty="0"/>
          </a:p>
          <a:p>
            <a:pPr algn="just"/>
            <a:r>
              <a:rPr lang="en-GB" dirty="0"/>
              <a:t>MPROC filed for, and received, a grant of industrial tax exemption from the Office of Industrial Tax Exemption of the Secretary of State of Puerto Rico (grant). The grant, as amended, provided that </a:t>
            </a:r>
            <a:r>
              <a:rPr lang="en-GB" b="1" u="sng" dirty="0"/>
              <a:t>income from “pioneer products” was not subject to Puerto Rico income taxe</a:t>
            </a:r>
            <a:r>
              <a:rPr lang="en-GB" dirty="0"/>
              <a:t>s; dividends from such income were not subject to income and withholding taxes if MPROC met the conditions in the amended grant; and all income from other products was subject to an income tax at a rate of 2%-7% depending on employment numbers. </a:t>
            </a:r>
            <a:endParaRPr lang="en-US" dirty="0"/>
          </a:p>
          <a:p>
            <a:endParaRPr lang="en-US" dirty="0"/>
          </a:p>
        </p:txBody>
      </p:sp>
    </p:spTree>
    <p:extLst>
      <p:ext uri="{BB962C8B-B14F-4D97-AF65-F5344CB8AC3E}">
        <p14:creationId xmlns:p14="http://schemas.microsoft.com/office/powerpoint/2010/main" val="64267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5</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10538" y="269092"/>
            <a:ext cx="8881704" cy="1200329"/>
          </a:xfrm>
          <a:prstGeom prst="rect">
            <a:avLst/>
          </a:prstGeom>
          <a:noFill/>
        </p:spPr>
        <p:txBody>
          <a:bodyPr wrap="square" rtlCol="0">
            <a:spAutoFit/>
          </a:bodyPr>
          <a:lstStyle/>
          <a:p>
            <a:r>
              <a:rPr lang="en-GB" sz="2800" b="1" dirty="0">
                <a:solidFill>
                  <a:schemeClr val="bg1"/>
                </a:solidFill>
                <a:latin typeface="Roboto Black"/>
              </a:rPr>
              <a:t>License agreement</a:t>
            </a:r>
          </a:p>
          <a:p>
            <a:endParaRPr lang="en-GB" sz="2800" b="1" dirty="0">
              <a:solidFill>
                <a:schemeClr val="bg1"/>
              </a:solidFill>
              <a:latin typeface="Roboto Black"/>
            </a:endParaRPr>
          </a:p>
          <a:p>
            <a:r>
              <a:rPr lang="en-GB" sz="1600" b="1" dirty="0">
                <a:solidFill>
                  <a:schemeClr val="bg1"/>
                </a:solidFill>
                <a:latin typeface="Roboto Black"/>
              </a:rPr>
              <a:t>MPROC Puerto Rico and Medtronic US </a:t>
            </a: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4" name="TextBox 3">
            <a:extLst>
              <a:ext uri="{FF2B5EF4-FFF2-40B4-BE49-F238E27FC236}">
                <a16:creationId xmlns:a16="http://schemas.microsoft.com/office/drawing/2014/main" id="{7DC17636-04A4-44A8-8AF6-973E25F1C671}"/>
              </a:ext>
            </a:extLst>
          </p:cNvPr>
          <p:cNvSpPr txBox="1"/>
          <p:nvPr/>
        </p:nvSpPr>
        <p:spPr>
          <a:xfrm>
            <a:off x="682752" y="1816608"/>
            <a:ext cx="11119104" cy="4247317"/>
          </a:xfrm>
          <a:prstGeom prst="rect">
            <a:avLst/>
          </a:prstGeom>
          <a:noFill/>
        </p:spPr>
        <p:txBody>
          <a:bodyPr wrap="square" rtlCol="0">
            <a:spAutoFit/>
          </a:bodyPr>
          <a:lstStyle/>
          <a:p>
            <a:pPr marL="285750" indent="-285750" algn="just">
              <a:buFont typeface="Arial" panose="020B0604020202020204" pitchFamily="34" charset="0"/>
              <a:buChar char="•"/>
            </a:pPr>
            <a:r>
              <a:rPr lang="en-GB" dirty="0"/>
              <a:t>Medtronic US and MPROC entered into license agreements, effective as of September 30, 2001, for the intangible property used in manufacturing devices and leads.</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Under the devices and leads licenses, MPROC obtained the exclusive right to use, develop, and enjoy the intangible property used in manufacturing devices for sale to customers in the United States and its territories and possessions, and leads for sale to customers worldwide.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MPROC agreed to pay an royalty of 29% to Medtronic US on its U.S. net intercompany sales of devices and 15% to Medtronic US on its net intercompany sales of leads.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On May 22, 2007, Medtronic US and MPROC entered into amended license agreements effective May 1, 2005.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The amended agreements included a profit split methodology that changed the royalty rates. MPROC would pay a 44% royalty rate to Medtronic US on its net intercompany sales of devices and a 26% royalty to Medtronic US on its net intercompany sales of leads.</a:t>
            </a:r>
            <a:endParaRPr lang="en-US" dirty="0"/>
          </a:p>
        </p:txBody>
      </p:sp>
    </p:spTree>
    <p:extLst>
      <p:ext uri="{BB962C8B-B14F-4D97-AF65-F5344CB8AC3E}">
        <p14:creationId xmlns:p14="http://schemas.microsoft.com/office/powerpoint/2010/main" val="3233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6</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10538" y="269092"/>
            <a:ext cx="8881704" cy="1200329"/>
          </a:xfrm>
          <a:prstGeom prst="rect">
            <a:avLst/>
          </a:prstGeom>
          <a:noFill/>
        </p:spPr>
        <p:txBody>
          <a:bodyPr wrap="square" rtlCol="0">
            <a:spAutoFit/>
          </a:bodyPr>
          <a:lstStyle/>
          <a:p>
            <a:r>
              <a:rPr lang="en-GB" sz="2800" b="1" dirty="0">
                <a:solidFill>
                  <a:schemeClr val="bg1"/>
                </a:solidFill>
                <a:latin typeface="Roboto Black"/>
              </a:rPr>
              <a:t>Swiss Supply Agreement</a:t>
            </a:r>
          </a:p>
          <a:p>
            <a:endParaRPr lang="en-GB" sz="2800" b="1" dirty="0">
              <a:solidFill>
                <a:schemeClr val="bg1"/>
              </a:solidFill>
              <a:latin typeface="Roboto Black"/>
            </a:endParaRPr>
          </a:p>
          <a:p>
            <a:r>
              <a:rPr lang="en-GB" sz="1600" b="1" dirty="0">
                <a:solidFill>
                  <a:schemeClr val="bg1"/>
                </a:solidFill>
                <a:latin typeface="Roboto Black"/>
              </a:rPr>
              <a:t>MPROC Puerto Rico, Medtronic US  and Medtronic Europe (2005, 2006)</a:t>
            </a: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4" name="TextBox 3">
            <a:extLst>
              <a:ext uri="{FF2B5EF4-FFF2-40B4-BE49-F238E27FC236}">
                <a16:creationId xmlns:a16="http://schemas.microsoft.com/office/drawing/2014/main" id="{7DC17636-04A4-44A8-8AF6-973E25F1C671}"/>
              </a:ext>
            </a:extLst>
          </p:cNvPr>
          <p:cNvSpPr txBox="1"/>
          <p:nvPr/>
        </p:nvSpPr>
        <p:spPr>
          <a:xfrm>
            <a:off x="479123" y="1806066"/>
            <a:ext cx="11119104" cy="2862322"/>
          </a:xfrm>
          <a:prstGeom prst="rect">
            <a:avLst/>
          </a:prstGeom>
          <a:noFill/>
        </p:spPr>
        <p:txBody>
          <a:bodyPr wrap="square" rtlCol="0">
            <a:spAutoFit/>
          </a:bodyPr>
          <a:lstStyle/>
          <a:p>
            <a:pPr marL="285750" indent="-285750" algn="just">
              <a:buFont typeface="Arial" panose="020B0604020202020204" pitchFamily="34" charset="0"/>
              <a:buChar char="•"/>
            </a:pPr>
            <a:r>
              <a:rPr lang="en-GB" dirty="0"/>
              <a:t>Under the Swiss supply agreement Medtronic Europe agreed to use its manufacturing operations in </a:t>
            </a:r>
            <a:r>
              <a:rPr lang="en-GB" dirty="0" err="1"/>
              <a:t>Tolochenaz</a:t>
            </a:r>
            <a:r>
              <a:rPr lang="en-GB" dirty="0"/>
              <a:t>, Switzerland, to assist MPROC by manufacturing and supplying the United States with devices when necessary to meet excess demand in the United States.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The Swiss supply agreement provided that Medtronic Europe would pay Medtronic US directly an amount equal to the royalty that MPROC would have paid to Medtronic US if MPROC had manufactured the product and had made the sale itself.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Medtronic Europe also agreed to pay Medtronic US directly an amount equal to the MPROC trademark royalty that MPROC would have paid to Medtronic US if MPROC had made the sale itself. </a:t>
            </a:r>
            <a:endParaRPr lang="en-US" dirty="0"/>
          </a:p>
        </p:txBody>
      </p:sp>
    </p:spTree>
    <p:extLst>
      <p:ext uri="{BB962C8B-B14F-4D97-AF65-F5344CB8AC3E}">
        <p14:creationId xmlns:p14="http://schemas.microsoft.com/office/powerpoint/2010/main" val="266955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7</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10538" y="269092"/>
            <a:ext cx="8881704" cy="523220"/>
          </a:xfrm>
          <a:prstGeom prst="rect">
            <a:avLst/>
          </a:prstGeom>
          <a:noFill/>
        </p:spPr>
        <p:txBody>
          <a:bodyPr wrap="square" rtlCol="0">
            <a:spAutoFit/>
          </a:bodyPr>
          <a:lstStyle/>
          <a:p>
            <a:r>
              <a:rPr lang="en-GB" sz="2800" b="1" dirty="0">
                <a:solidFill>
                  <a:schemeClr val="bg1"/>
                </a:solidFill>
                <a:latin typeface="Roboto Black"/>
              </a:rPr>
              <a:t>Audits and Notice of Determination</a:t>
            </a: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4" name="TextBox 3">
            <a:extLst>
              <a:ext uri="{FF2B5EF4-FFF2-40B4-BE49-F238E27FC236}">
                <a16:creationId xmlns:a16="http://schemas.microsoft.com/office/drawing/2014/main" id="{7DC17636-04A4-44A8-8AF6-973E25F1C671}"/>
              </a:ext>
            </a:extLst>
          </p:cNvPr>
          <p:cNvSpPr txBox="1"/>
          <p:nvPr/>
        </p:nvSpPr>
        <p:spPr>
          <a:xfrm>
            <a:off x="382782" y="1411904"/>
            <a:ext cx="11119104" cy="5078313"/>
          </a:xfrm>
          <a:prstGeom prst="rect">
            <a:avLst/>
          </a:prstGeom>
          <a:noFill/>
        </p:spPr>
        <p:txBody>
          <a:bodyPr wrap="square" rtlCol="0">
            <a:spAutoFit/>
          </a:bodyPr>
          <a:lstStyle/>
          <a:p>
            <a:pPr marL="285750" indent="-285750" algn="just">
              <a:buFont typeface="Arial" panose="020B0604020202020204" pitchFamily="34" charset="0"/>
              <a:buChar char="•"/>
            </a:pPr>
            <a:r>
              <a:rPr lang="en-GB" dirty="0"/>
              <a:t>In an audit of 2002 tax return, tax authority analysed the devices and leads intercompany transactions and the transfer prices among MPROC, Medtronic US, and Med USA, as well as the 2002 restructuring of Medtronic’s operations in Puerto Rico. At the conclusion of the examination, respondent accepted the comparable uncontrolled transactions (CUT) identified by petitioner and its adviser, Ernst and Young, LLP (EY), but adjusted the transactions to increase their “profit potential”.</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EY relied on the CUT method to determine royalty rates of 29% on intercompany sales of devices and 15% on intercompany sales of leads. EY determined that a royalty rate of 8% for the trademarks was arm’s length.</a:t>
            </a:r>
          </a:p>
          <a:p>
            <a:pPr algn="just"/>
            <a:endParaRPr lang="en-GB" dirty="0"/>
          </a:p>
          <a:p>
            <a:pPr marL="285750" indent="-285750" algn="just">
              <a:buFont typeface="Arial" panose="020B0604020202020204" pitchFamily="34" charset="0"/>
              <a:buChar char="•"/>
            </a:pPr>
            <a:r>
              <a:rPr lang="en-GB" dirty="0"/>
              <a:t>The Puerto Rico MOU reflected an agreement at the end of the audit which was royalty rates of 44% for devices and 26% for leads to be paid by MPROC on its intercompany sales.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The Puerto Rico MOU also included a profit split methodology that calculated the combined profit from manufacturing and distribution (system profit) that Medtronic US, MPROC, and Med USA were to earn on sales of products manufactured and sold by MPROC. Specifically, the agreed system profit for MPROC was 38% for devices and 45% for leads, with the acceptable range extending to 3% on either side of the target--35%-41% for devices and 42%-48% for leads. </a:t>
            </a:r>
          </a:p>
          <a:p>
            <a:pPr marL="285750" indent="-285750" algn="just">
              <a:buFont typeface="Arial" panose="020B0604020202020204" pitchFamily="34" charset="0"/>
              <a:buChar char="•"/>
            </a:pPr>
            <a:endParaRPr lang="en-US" dirty="0"/>
          </a:p>
        </p:txBody>
      </p:sp>
    </p:spTree>
    <p:extLst>
      <p:ext uri="{BB962C8B-B14F-4D97-AF65-F5344CB8AC3E}">
        <p14:creationId xmlns:p14="http://schemas.microsoft.com/office/powerpoint/2010/main" val="90903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8</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10538" y="269092"/>
            <a:ext cx="8881704" cy="523220"/>
          </a:xfrm>
          <a:prstGeom prst="rect">
            <a:avLst/>
          </a:prstGeom>
          <a:noFill/>
        </p:spPr>
        <p:txBody>
          <a:bodyPr wrap="square" rtlCol="0">
            <a:spAutoFit/>
          </a:bodyPr>
          <a:lstStyle/>
          <a:p>
            <a:r>
              <a:rPr lang="en-GB" sz="2800" b="1" dirty="0">
                <a:solidFill>
                  <a:schemeClr val="bg1"/>
                </a:solidFill>
                <a:latin typeface="Roboto Black"/>
              </a:rPr>
              <a:t>Audits and Notice of Determination (II)</a:t>
            </a: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4" name="TextBox 3">
            <a:extLst>
              <a:ext uri="{FF2B5EF4-FFF2-40B4-BE49-F238E27FC236}">
                <a16:creationId xmlns:a16="http://schemas.microsoft.com/office/drawing/2014/main" id="{7DC17636-04A4-44A8-8AF6-973E25F1C671}"/>
              </a:ext>
            </a:extLst>
          </p:cNvPr>
          <p:cNvSpPr txBox="1"/>
          <p:nvPr/>
        </p:nvSpPr>
        <p:spPr>
          <a:xfrm>
            <a:off x="384956" y="1883813"/>
            <a:ext cx="11119104" cy="2308324"/>
          </a:xfrm>
          <a:prstGeom prst="rect">
            <a:avLst/>
          </a:prstGeom>
          <a:noFill/>
        </p:spPr>
        <p:txBody>
          <a:bodyPr wrap="square" rtlCol="0">
            <a:spAutoFit/>
          </a:bodyPr>
          <a:lstStyle/>
          <a:p>
            <a:pPr marL="285750" indent="-285750" algn="just">
              <a:buFont typeface="Arial" panose="020B0604020202020204" pitchFamily="34" charset="0"/>
              <a:buChar char="•"/>
            </a:pPr>
            <a:r>
              <a:rPr lang="en-GB" dirty="0"/>
              <a:t>Audits for 2005 and 2006 Tax Returns.</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In March 2010, returned the case to the Internal Revenue Service’s examination function, which </a:t>
            </a:r>
            <a:r>
              <a:rPr lang="en-GB" dirty="0" err="1"/>
              <a:t>reexamined</a:t>
            </a:r>
            <a:r>
              <a:rPr lang="en-GB" dirty="0"/>
              <a:t> Medtronic’s 2005 and 2006 tax returns.</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On December 23, 2010, IRS issued petitioner a notice of deficiency determining deficiencies in tax </a:t>
            </a:r>
            <a:r>
              <a:rPr lang="en-GB" dirty="0" err="1"/>
              <a:t>totaling</a:t>
            </a:r>
            <a:r>
              <a:rPr lang="en-GB" dirty="0"/>
              <a:t> $198,232,199 and $759,383,578 for 2005 and 2006, respectively. These deficiencies were calculated in reliance on the </a:t>
            </a:r>
            <a:r>
              <a:rPr lang="en-GB" dirty="0" err="1"/>
              <a:t>Heimert</a:t>
            </a:r>
            <a:r>
              <a:rPr lang="en-GB" dirty="0"/>
              <a:t> report, which used the comparable profits method (CPM).</a:t>
            </a:r>
            <a:endParaRPr lang="en-US" dirty="0"/>
          </a:p>
        </p:txBody>
      </p:sp>
    </p:spTree>
    <p:extLst>
      <p:ext uri="{BB962C8B-B14F-4D97-AF65-F5344CB8AC3E}">
        <p14:creationId xmlns:p14="http://schemas.microsoft.com/office/powerpoint/2010/main" val="225974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9</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07362" y="302794"/>
            <a:ext cx="8881704" cy="523220"/>
          </a:xfrm>
          <a:prstGeom prst="rect">
            <a:avLst/>
          </a:prstGeom>
          <a:noFill/>
        </p:spPr>
        <p:txBody>
          <a:bodyPr wrap="square" rtlCol="0">
            <a:spAutoFit/>
          </a:bodyPr>
          <a:lstStyle/>
          <a:p>
            <a:r>
              <a:rPr lang="en-GB" sz="2800" b="1" dirty="0">
                <a:solidFill>
                  <a:schemeClr val="bg1"/>
                </a:solidFill>
                <a:latin typeface="Roboto Black"/>
              </a:rPr>
              <a:t>Facts under dispute (2016) – Tax Court</a:t>
            </a: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4" name="TextBox 3">
            <a:extLst>
              <a:ext uri="{FF2B5EF4-FFF2-40B4-BE49-F238E27FC236}">
                <a16:creationId xmlns:a16="http://schemas.microsoft.com/office/drawing/2014/main" id="{7DC17636-04A4-44A8-8AF6-973E25F1C671}"/>
              </a:ext>
            </a:extLst>
          </p:cNvPr>
          <p:cNvSpPr txBox="1"/>
          <p:nvPr/>
        </p:nvSpPr>
        <p:spPr>
          <a:xfrm>
            <a:off x="682752" y="1816608"/>
            <a:ext cx="11119104" cy="3970318"/>
          </a:xfrm>
          <a:prstGeom prst="rect">
            <a:avLst/>
          </a:prstGeom>
          <a:noFill/>
        </p:spPr>
        <p:txBody>
          <a:bodyPr wrap="square" rtlCol="0">
            <a:spAutoFit/>
          </a:bodyPr>
          <a:lstStyle/>
          <a:p>
            <a:pPr algn="just"/>
            <a:endParaRPr lang="en-GB" dirty="0"/>
          </a:p>
          <a:p>
            <a:pPr marL="342900" indent="-342900" algn="just">
              <a:buFont typeface="+mj-lt"/>
              <a:buAutoNum type="arabicPeriod"/>
            </a:pPr>
            <a:r>
              <a:rPr lang="en-GB" dirty="0"/>
              <a:t>whether income related to intercompany licenses for the intangible property required to manufacture medical device pulse generators (devices) and physical therapy delivery devices (leads) should be reallocated from Medtronic Puerto Rico Operations Co. (MPROC), for tax years 2005 and 2006 (devices and leads transfer pricing issue); </a:t>
            </a:r>
          </a:p>
          <a:p>
            <a:pPr marL="342900" indent="-342900" algn="just">
              <a:buFont typeface="+mj-lt"/>
              <a:buAutoNum type="arabicPeriod"/>
            </a:pPr>
            <a:r>
              <a:rPr lang="en-GB" dirty="0"/>
              <a:t>whether Medtronic Europe, </a:t>
            </a:r>
            <a:r>
              <a:rPr lang="en-GB" dirty="0" err="1"/>
              <a:t>S.a.r.L</a:t>
            </a:r>
            <a:r>
              <a:rPr lang="en-GB" dirty="0"/>
              <a:t>. (Medtronic Europe) made arm’s-length payments to Medtronic US or accrued royalties in excess of arm’s length to manufacture devices sold to Medtronic USA, Inc. (Med USA), pursuant to a supply agreement effective as of May 1, 2002, among Medtronic US, MPROC, and Medtronic Europe (Swiss supply agreement issue); </a:t>
            </a:r>
          </a:p>
          <a:p>
            <a:pPr marL="342900" indent="-342900" algn="just">
              <a:buFont typeface="+mj-lt"/>
              <a:buAutoNum type="arabicPeriod"/>
            </a:pPr>
            <a:r>
              <a:rPr lang="en-GB" dirty="0"/>
              <a:t>and alternatively, whether Medtronic US, Med </a:t>
            </a:r>
            <a:r>
              <a:rPr lang="en-GB" dirty="0" err="1"/>
              <a:t>Rel</a:t>
            </a:r>
            <a:r>
              <a:rPr lang="en-GB" dirty="0"/>
              <a:t>, Inc., or Medtronic Puerto Rico, Inc., transferred intangible property compensable to MPROC when Medtronic US restructured its Puerto Rican operations in 2002 (section 367(d) issue).</a:t>
            </a:r>
            <a:endParaRPr lang="en-US" dirty="0"/>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50648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10</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10538" y="311278"/>
            <a:ext cx="8881704" cy="1169551"/>
          </a:xfrm>
          <a:prstGeom prst="rect">
            <a:avLst/>
          </a:prstGeom>
          <a:noFill/>
        </p:spPr>
        <p:txBody>
          <a:bodyPr wrap="square" rtlCol="0">
            <a:spAutoFit/>
          </a:bodyPr>
          <a:lstStyle/>
          <a:p>
            <a:r>
              <a:rPr lang="en-GB" sz="2800" b="1" dirty="0">
                <a:solidFill>
                  <a:schemeClr val="bg1"/>
                </a:solidFill>
                <a:latin typeface="Roboto Black"/>
              </a:rPr>
              <a:t>Medtronic arguments</a:t>
            </a:r>
          </a:p>
          <a:p>
            <a:endParaRPr lang="en-GB" sz="2000" b="1" dirty="0">
              <a:solidFill>
                <a:schemeClr val="bg1"/>
              </a:solidFill>
              <a:latin typeface="Roboto Black"/>
            </a:endParaRPr>
          </a:p>
          <a:p>
            <a:r>
              <a:rPr lang="en-GB" sz="2000" b="1" dirty="0">
                <a:solidFill>
                  <a:schemeClr val="bg1"/>
                </a:solidFill>
                <a:latin typeface="Roboto Black"/>
              </a:rPr>
              <a:t>CUT + Profit Split</a:t>
            </a: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7" name="TextBox 6">
            <a:extLst>
              <a:ext uri="{FF2B5EF4-FFF2-40B4-BE49-F238E27FC236}">
                <a16:creationId xmlns:a16="http://schemas.microsoft.com/office/drawing/2014/main" id="{A9FDBB64-19DC-4B8C-A67E-2BCEC70F4537}"/>
              </a:ext>
            </a:extLst>
          </p:cNvPr>
          <p:cNvSpPr txBox="1"/>
          <p:nvPr/>
        </p:nvSpPr>
        <p:spPr>
          <a:xfrm>
            <a:off x="577850" y="1710265"/>
            <a:ext cx="10570464" cy="3416320"/>
          </a:xfrm>
          <a:prstGeom prst="rect">
            <a:avLst/>
          </a:prstGeom>
          <a:noFill/>
        </p:spPr>
        <p:txBody>
          <a:bodyPr wrap="square" rtlCol="0">
            <a:spAutoFit/>
          </a:bodyPr>
          <a:lstStyle/>
          <a:p>
            <a:pPr algn="just"/>
            <a:r>
              <a:rPr lang="en-GB" dirty="0"/>
              <a:t> In 2006 the MOU royalty rate was 44% for devices and 26% for leads after the profit split calculation. </a:t>
            </a:r>
          </a:p>
          <a:p>
            <a:pPr algn="just"/>
            <a:endParaRPr lang="en-GB" dirty="0"/>
          </a:p>
          <a:p>
            <a:pPr marL="285750" indent="-285750" algn="just">
              <a:buFont typeface="Arial" panose="020B0604020202020204" pitchFamily="34" charset="0"/>
              <a:buChar char="•"/>
            </a:pPr>
            <a:r>
              <a:rPr lang="en-GB" dirty="0"/>
              <a:t>Argues that, using the CUT method, the proper arm’s-length royalty rates were 29% for devices and 15% for leads.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Tax authority’s allocations in the notice of deficiency using the CPM are much greater than arm’s length and are therefore arbitrary, capricious, and unreasonable. </a:t>
            </a:r>
          </a:p>
          <a:p>
            <a:pPr algn="just"/>
            <a:endParaRPr lang="en-GB" dirty="0"/>
          </a:p>
          <a:p>
            <a:pPr marL="285750" indent="-285750" algn="just">
              <a:buFont typeface="Arial" panose="020B0604020202020204" pitchFamily="34" charset="0"/>
              <a:buChar char="•"/>
            </a:pPr>
            <a:r>
              <a:rPr lang="en-GB" dirty="0"/>
              <a:t>argues that respondent’s value chain approach fails to respect and view separately the intercompany transactions between MPROC, Medtronic US, and Med USA. Also contends that respondent did not adequately consider that product quality determines success in the implantable medical device industry and that MPROC is ultimately responsible as the manufacturer of class III finished medical devices.</a:t>
            </a:r>
            <a:endParaRPr lang="x-none" b="1" dirty="0"/>
          </a:p>
        </p:txBody>
      </p:sp>
    </p:spTree>
    <p:extLst>
      <p:ext uri="{BB962C8B-B14F-4D97-AF65-F5344CB8AC3E}">
        <p14:creationId xmlns:p14="http://schemas.microsoft.com/office/powerpoint/2010/main" val="368779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11</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07362" y="302794"/>
            <a:ext cx="8881704" cy="1107996"/>
          </a:xfrm>
          <a:prstGeom prst="rect">
            <a:avLst/>
          </a:prstGeom>
          <a:noFill/>
        </p:spPr>
        <p:txBody>
          <a:bodyPr wrap="square" rtlCol="0">
            <a:spAutoFit/>
          </a:bodyPr>
          <a:lstStyle/>
          <a:p>
            <a:r>
              <a:rPr lang="en-GB" sz="2800" b="1" dirty="0">
                <a:solidFill>
                  <a:schemeClr val="bg1"/>
                </a:solidFill>
                <a:latin typeface="Roboto Black"/>
              </a:rPr>
              <a:t>Tax authority argument</a:t>
            </a:r>
          </a:p>
          <a:p>
            <a:endParaRPr lang="en-GB" b="1" dirty="0">
              <a:solidFill>
                <a:schemeClr val="bg1"/>
              </a:solidFill>
              <a:latin typeface="Roboto Black"/>
            </a:endParaRPr>
          </a:p>
          <a:p>
            <a:r>
              <a:rPr lang="en-GB" sz="2000" b="1" dirty="0">
                <a:solidFill>
                  <a:schemeClr val="bg1"/>
                </a:solidFill>
                <a:latin typeface="Roboto Black"/>
              </a:rPr>
              <a:t>CPM annual value chain method</a:t>
            </a: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4" name="TextBox 3">
            <a:extLst>
              <a:ext uri="{FF2B5EF4-FFF2-40B4-BE49-F238E27FC236}">
                <a16:creationId xmlns:a16="http://schemas.microsoft.com/office/drawing/2014/main" id="{7DC17636-04A4-44A8-8AF6-973E25F1C671}"/>
              </a:ext>
            </a:extLst>
          </p:cNvPr>
          <p:cNvSpPr txBox="1"/>
          <p:nvPr/>
        </p:nvSpPr>
        <p:spPr>
          <a:xfrm>
            <a:off x="479123" y="1749347"/>
            <a:ext cx="10612421" cy="3693319"/>
          </a:xfrm>
          <a:prstGeom prst="rect">
            <a:avLst/>
          </a:prstGeom>
          <a:noFill/>
        </p:spPr>
        <p:txBody>
          <a:bodyPr wrap="square" rtlCol="0">
            <a:spAutoFit/>
          </a:bodyPr>
          <a:lstStyle/>
          <a:p>
            <a:pPr algn="just"/>
            <a:r>
              <a:rPr lang="en-GB" b="1" dirty="0"/>
              <a:t>CPM definition: </a:t>
            </a:r>
            <a:r>
              <a:rPr lang="en-GB" dirty="0"/>
              <a:t>CPM evaluates whether the amount charged in a controlled transaction is arm’s length according to objective measures of profitability (profit level indicators) derived from transactions of uncontrolled taxpayers that engage in similar business activities under similar circumstances.</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CPM is the best method to determine the arm’s-length royalty rates on the intercompany sales of devices and leads and that making the accompanying section 482 adjustments did not result in an abuse of discretion.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Argues that Medtronic US and Med USA performed all but one of the economically significant functions for CRDM and Neuro.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Medtronic's use of the CUT method does not meet the standard of section 482 and the accompanying regulations.</a:t>
            </a:r>
            <a:endParaRPr lang="x-none" dirty="0"/>
          </a:p>
        </p:txBody>
      </p:sp>
    </p:spTree>
    <p:extLst>
      <p:ext uri="{BB962C8B-B14F-4D97-AF65-F5344CB8AC3E}">
        <p14:creationId xmlns:p14="http://schemas.microsoft.com/office/powerpoint/2010/main" val="16075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12</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07362" y="302794"/>
            <a:ext cx="8881704" cy="523220"/>
          </a:xfrm>
          <a:prstGeom prst="rect">
            <a:avLst/>
          </a:prstGeom>
          <a:noFill/>
        </p:spPr>
        <p:txBody>
          <a:bodyPr wrap="square" rtlCol="0">
            <a:spAutoFit/>
          </a:bodyPr>
          <a:lstStyle/>
          <a:p>
            <a:r>
              <a:rPr lang="en-GB" sz="2800" b="1" dirty="0">
                <a:solidFill>
                  <a:schemeClr val="bg1"/>
                </a:solidFill>
                <a:latin typeface="Roboto Black"/>
              </a:rPr>
              <a:t>Tax Court decision</a:t>
            </a:r>
            <a:endParaRPr lang="en-GB" sz="2000" b="1" dirty="0">
              <a:solidFill>
                <a:schemeClr val="bg1"/>
              </a:solidFill>
              <a:latin typeface="Roboto Black"/>
            </a:endParaRP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4" name="TextBox 3">
            <a:extLst>
              <a:ext uri="{FF2B5EF4-FFF2-40B4-BE49-F238E27FC236}">
                <a16:creationId xmlns:a16="http://schemas.microsoft.com/office/drawing/2014/main" id="{7DC17636-04A4-44A8-8AF6-973E25F1C671}"/>
              </a:ext>
            </a:extLst>
          </p:cNvPr>
          <p:cNvSpPr txBox="1"/>
          <p:nvPr/>
        </p:nvSpPr>
        <p:spPr>
          <a:xfrm>
            <a:off x="479123" y="1749347"/>
            <a:ext cx="10612421" cy="3139321"/>
          </a:xfrm>
          <a:prstGeom prst="rect">
            <a:avLst/>
          </a:prstGeom>
          <a:noFill/>
        </p:spPr>
        <p:txBody>
          <a:bodyPr wrap="square" rtlCol="0">
            <a:spAutoFit/>
          </a:bodyPr>
          <a:lstStyle/>
          <a:p>
            <a:pPr algn="just"/>
            <a:r>
              <a:rPr lang="en-GB" dirty="0"/>
              <a:t>“Because of respondent’s approach, and because we have concluded that neither party’s transfer pricing analysis was reasonable, we are left with little help from the parties to determine the proper method.”</a:t>
            </a:r>
          </a:p>
          <a:p>
            <a:pPr algn="just"/>
            <a:endParaRPr lang="en-GB" dirty="0"/>
          </a:p>
          <a:p>
            <a:pPr algn="just"/>
            <a:r>
              <a:rPr lang="en-GB" dirty="0"/>
              <a:t>“The CUT is a proper method to determine taxable income in connection with a transfer of intangible property.”</a:t>
            </a:r>
          </a:p>
          <a:p>
            <a:pPr algn="just"/>
            <a:endParaRPr lang="en-GB" dirty="0"/>
          </a:p>
          <a:p>
            <a:pPr algn="just"/>
            <a:r>
              <a:rPr lang="en-GB" dirty="0"/>
              <a:t>“We do not think it is necessary to revise all four transactions to reach an arm’s-length result when only one of the four transactions is not arm’s length. We do not agree with respondent (tax authority) that his approach is the best method and that adjustments could not be made to the one troubling area of petitioner’s methodology--the royalty rates for the licensing of intangibles for devices and leads</a:t>
            </a:r>
            <a:r>
              <a:rPr lang="en-GB" b="1" u="sng" dirty="0"/>
              <a:t>. We conclude that appropriate adjustments should be made to petitioner’s CUT.”</a:t>
            </a:r>
          </a:p>
          <a:p>
            <a:pPr algn="just"/>
            <a:endParaRPr lang="x-none" dirty="0"/>
          </a:p>
        </p:txBody>
      </p:sp>
    </p:spTree>
    <p:extLst>
      <p:ext uri="{BB962C8B-B14F-4D97-AF65-F5344CB8AC3E}">
        <p14:creationId xmlns:p14="http://schemas.microsoft.com/office/powerpoint/2010/main" val="126072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arallelogram 45"/>
          <p:cNvSpPr/>
          <p:nvPr/>
        </p:nvSpPr>
        <p:spPr>
          <a:xfrm>
            <a:off x="6927500" y="-1975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TP</a:t>
            </a:r>
          </a:p>
        </p:txBody>
      </p:sp>
      <p:sp>
        <p:nvSpPr>
          <p:cNvPr id="2" name="Rectangle 1"/>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p:cNvSpPr/>
          <p:nvPr/>
        </p:nvSpPr>
        <p:spPr>
          <a:xfrm>
            <a:off x="9416816" y="-150520"/>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13</a:t>
            </a:fld>
            <a:endParaRPr lang="en-US" sz="1400" spc="300" dirty="0">
              <a:solidFill>
                <a:srgbClr val="00497E"/>
              </a:solidFill>
              <a:latin typeface="Roboto Bold"/>
              <a:ea typeface="Raleway" panose="020B0003030101060003" pitchFamily="2" charset="0"/>
              <a:cs typeface="Roboto Bold"/>
            </a:endParaRPr>
          </a:p>
        </p:txBody>
      </p:sp>
      <p:cxnSp>
        <p:nvCxnSpPr>
          <p:cNvPr id="6" name="Straight Connector 5"/>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77" name="TextBox 76"/>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29" name="TextBox 28"/>
          <p:cNvSpPr txBox="1"/>
          <p:nvPr/>
        </p:nvSpPr>
        <p:spPr>
          <a:xfrm>
            <a:off x="507362" y="302794"/>
            <a:ext cx="8881704" cy="523220"/>
          </a:xfrm>
          <a:prstGeom prst="rect">
            <a:avLst/>
          </a:prstGeom>
          <a:noFill/>
        </p:spPr>
        <p:txBody>
          <a:bodyPr wrap="square" rtlCol="0">
            <a:spAutoFit/>
          </a:bodyPr>
          <a:lstStyle/>
          <a:p>
            <a:r>
              <a:rPr lang="en-GB" sz="2800" b="1" dirty="0">
                <a:solidFill>
                  <a:schemeClr val="bg1"/>
                </a:solidFill>
                <a:latin typeface="Roboto Black"/>
              </a:rPr>
              <a:t>Court of Appeal ( Eight circuit)</a:t>
            </a:r>
          </a:p>
        </p:txBody>
      </p:sp>
      <p:pic>
        <p:nvPicPr>
          <p:cNvPr id="28" name="Picture 27" descr="TPA_Global_logo_Original_White_BG.png">
            <a:extLst>
              <a:ext uri="{FF2B5EF4-FFF2-40B4-BE49-F238E27FC236}">
                <a16:creationId xmlns:a16="http://schemas.microsoft.com/office/drawing/2014/main" id="{16F235A8-6121-43B2-A469-329255D132E7}"/>
              </a:ext>
            </a:extLst>
          </p:cNvPr>
          <p:cNvPicPr>
            <a:picLocks noChangeAspect="1"/>
          </p:cNvPicPr>
          <p:nvPr/>
        </p:nvPicPr>
        <p:blipFill>
          <a:blip r:embed="rId3" cstate="print"/>
          <a:stretch>
            <a:fillRect/>
          </a:stretch>
        </p:blipFill>
        <p:spPr>
          <a:xfrm>
            <a:off x="9910313" y="425665"/>
            <a:ext cx="1591573" cy="393346"/>
          </a:xfrm>
          <a:prstGeom prst="rect">
            <a:avLst/>
          </a:prstGeom>
        </p:spPr>
      </p:pic>
      <p:sp>
        <p:nvSpPr>
          <p:cNvPr id="7" name="TextBox 6">
            <a:extLst>
              <a:ext uri="{FF2B5EF4-FFF2-40B4-BE49-F238E27FC236}">
                <a16:creationId xmlns:a16="http://schemas.microsoft.com/office/drawing/2014/main" id="{8E67E7B7-EE12-48BD-B125-963843602514}"/>
              </a:ext>
            </a:extLst>
          </p:cNvPr>
          <p:cNvSpPr txBox="1"/>
          <p:nvPr/>
        </p:nvSpPr>
        <p:spPr>
          <a:xfrm>
            <a:off x="384956" y="1506946"/>
            <a:ext cx="11224570" cy="5078313"/>
          </a:xfrm>
          <a:prstGeom prst="rect">
            <a:avLst/>
          </a:prstGeom>
          <a:noFill/>
        </p:spPr>
        <p:txBody>
          <a:bodyPr wrap="square" rtlCol="0">
            <a:spAutoFit/>
          </a:bodyPr>
          <a:lstStyle/>
          <a:p>
            <a:pPr algn="just"/>
            <a:r>
              <a:rPr lang="en-US" dirty="0"/>
              <a:t>The Eighth Circuit held that the Tax Court had rejected the Commissioner’s transfer-pricing method, and adopted that of the taxpayer, without first engaging in the analysis required under Treasury’s transfer-pricing regulations.  Because the Tax Court failed to make the necessary factual findings under those regulations, the Eighth Circuit was unable to determine whether the court “applied the best transfer pricing method for calculating an arm’s length result or whether it made proper adjustments under its chosen method.”  Accordingly, it vacated the Tax Court’s order and remanded the case for further consideration by the Tax Court. </a:t>
            </a:r>
            <a:endParaRPr lang="x-none" dirty="0"/>
          </a:p>
          <a:p>
            <a:pPr algn="just"/>
            <a:r>
              <a:rPr lang="en-US" dirty="0"/>
              <a:t> </a:t>
            </a:r>
            <a:endParaRPr lang="x-none" dirty="0"/>
          </a:p>
          <a:p>
            <a:pPr algn="just"/>
            <a:r>
              <a:rPr lang="en-US" dirty="0"/>
              <a:t>The appeals court held that the tax court's factual findings were insufficient to enable the court to conduct an evaluation of the tax court's determination that the Pacesetter agreement was an appropriate comparable uncontrolled transaction (CUT) because it involved similar intangible property and had similar circumstances regarding licensing. In this case, the tax court did not address in sufficient detail whether the circumstances of the settlement between Pacesetter and Medtronic US were comparable to the licensing agreement between Medtronic and Medtronic Puerto Rico; did not analyze the degree of comparability of the Pacesetter agreement's contractual terms and those of the Medtronic Puerto Rico licensing agreement; did not evaluate how the different treatment of intangibles affected the comparability of the Pacesetter agreement and the Medtronic Puerto Rico licensing agreement; and did not decide the amount of risk and product liability expense that should be allocated between Medtronic US and Medtronic Puerto Rico.</a:t>
            </a:r>
            <a:endParaRPr lang="x-none" dirty="0"/>
          </a:p>
          <a:p>
            <a:endParaRPr lang="x-none" dirty="0"/>
          </a:p>
        </p:txBody>
      </p:sp>
    </p:spTree>
    <p:extLst>
      <p:ext uri="{BB962C8B-B14F-4D97-AF65-F5344CB8AC3E}">
        <p14:creationId xmlns:p14="http://schemas.microsoft.com/office/powerpoint/2010/main" val="336050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Parallelogram 10">
            <a:extLst>
              <a:ext uri="{FF2B5EF4-FFF2-40B4-BE49-F238E27FC236}">
                <a16:creationId xmlns:a16="http://schemas.microsoft.com/office/drawing/2014/main" id="{02153359-41C4-450A-AEDC-E9A7EF0E80DF}"/>
              </a:ext>
            </a:extLst>
          </p:cNvPr>
          <p:cNvSpPr/>
          <p:nvPr/>
        </p:nvSpPr>
        <p:spPr>
          <a:xfrm>
            <a:off x="6837216" y="5756379"/>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a:spLocks/>
          </p:cNvSpPr>
          <p:nvPr/>
        </p:nvSpPr>
        <p:spPr>
          <a:xfrm>
            <a:off x="210374" y="6345269"/>
            <a:ext cx="349164"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00497E"/>
                </a:solidFill>
                <a:latin typeface="Roboto Bold"/>
                <a:ea typeface="Raleway" panose="020B0003030101060003" pitchFamily="2" charset="0"/>
                <a:cs typeface="Roboto Bold"/>
              </a:rPr>
              <a:pPr algn="ctr"/>
              <a:t>14</a:t>
            </a:fld>
            <a:endParaRPr lang="en-US" sz="1400" spc="300" dirty="0">
              <a:solidFill>
                <a:srgbClr val="00497E"/>
              </a:solidFill>
              <a:latin typeface="Roboto Bold"/>
              <a:ea typeface="Raleway" panose="020B0003030101060003" pitchFamily="2" charset="0"/>
              <a:cs typeface="Roboto Bold"/>
            </a:endParaRPr>
          </a:p>
        </p:txBody>
      </p:sp>
      <p:sp>
        <p:nvSpPr>
          <p:cNvPr id="16" name="Subtitle 15"/>
          <p:cNvSpPr>
            <a:spLocks noGrp="1"/>
          </p:cNvSpPr>
          <p:nvPr>
            <p:ph type="subTitle" idx="1"/>
          </p:nvPr>
        </p:nvSpPr>
        <p:spPr>
          <a:xfrm>
            <a:off x="513818" y="398276"/>
            <a:ext cx="8534400" cy="715275"/>
          </a:xfrm>
        </p:spPr>
        <p:txBody>
          <a:bodyPr/>
          <a:lstStyle/>
          <a:p>
            <a:r>
              <a:rPr lang="en-US" sz="2800" b="1" dirty="0">
                <a:solidFill>
                  <a:schemeClr val="bg1"/>
                </a:solidFill>
              </a:rPr>
              <a:t>Index</a:t>
            </a:r>
          </a:p>
        </p:txBody>
      </p:sp>
      <p:sp>
        <p:nvSpPr>
          <p:cNvPr id="6" name="Content Placeholder 2">
            <a:extLst>
              <a:ext uri="{FF2B5EF4-FFF2-40B4-BE49-F238E27FC236}">
                <a16:creationId xmlns:a16="http://schemas.microsoft.com/office/drawing/2014/main" id="{59123562-7A9A-4A4F-8B78-8D55696B32BD}"/>
              </a:ext>
            </a:extLst>
          </p:cNvPr>
          <p:cNvSpPr txBox="1">
            <a:spLocks/>
          </p:cNvSpPr>
          <p:nvPr/>
        </p:nvSpPr>
        <p:spPr>
          <a:xfrm>
            <a:off x="5613234" y="1548441"/>
            <a:ext cx="6555462" cy="2134127"/>
          </a:xfrm>
          <a:prstGeom prst="rect">
            <a:avLst/>
          </a:prstGeom>
        </p:spPr>
        <p:txBody>
          <a:bodyPr/>
          <a:lstStyle>
            <a:lvl1pPr marL="0" indent="0" algn="l" defTabSz="914400" rtl="0" eaLnBrk="1" latinLnBrk="0" hangingPunct="1">
              <a:lnSpc>
                <a:spcPts val="2600"/>
              </a:lnSpc>
              <a:spcBef>
                <a:spcPts val="0"/>
              </a:spcBef>
              <a:buFont typeface="Arial" panose="020B0604020202020204" pitchFamily="34" charset="0"/>
              <a:buNone/>
              <a:defRPr sz="2500" b="0" i="0" kern="1200">
                <a:solidFill>
                  <a:srgbClr val="FFFFFF"/>
                </a:solidFill>
                <a:latin typeface="Roboto Black"/>
                <a:ea typeface="+mn-ea"/>
                <a:cs typeface="Roboto Black"/>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marL="85725">
              <a:defRPr/>
            </a:pPr>
            <a:endParaRPr lang="nl-NL" sz="1200" dirty="0">
              <a:solidFill>
                <a:schemeClr val="tx1"/>
              </a:solidFill>
              <a:latin typeface="Roboto Light" panose="02000000000000000000" pitchFamily="2" charset="0"/>
              <a:ea typeface="Roboto Light" panose="02000000000000000000" pitchFamily="2" charset="0"/>
            </a:endParaRPr>
          </a:p>
        </p:txBody>
      </p:sp>
      <p:sp>
        <p:nvSpPr>
          <p:cNvPr id="8" name="Rectangle 7">
            <a:extLst>
              <a:ext uri="{FF2B5EF4-FFF2-40B4-BE49-F238E27FC236}">
                <a16:creationId xmlns:a16="http://schemas.microsoft.com/office/drawing/2014/main" id="{372BB074-8E09-4373-87B8-68E7095CD6BA}"/>
              </a:ext>
            </a:extLst>
          </p:cNvPr>
          <p:cNvSpPr/>
          <p:nvPr/>
        </p:nvSpPr>
        <p:spPr>
          <a:xfrm>
            <a:off x="0" y="-1"/>
            <a:ext cx="12191999" cy="1380401"/>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25475"/>
            <a:r>
              <a:rPr lang="en-US" sz="2800" b="1" dirty="0">
                <a:latin typeface="Roboto Black"/>
              </a:rPr>
              <a:t>Questions?</a:t>
            </a:r>
          </a:p>
        </p:txBody>
      </p:sp>
      <p:sp>
        <p:nvSpPr>
          <p:cNvPr id="10" name="Parallelogram 9">
            <a:extLst>
              <a:ext uri="{FF2B5EF4-FFF2-40B4-BE49-F238E27FC236}">
                <a16:creationId xmlns:a16="http://schemas.microsoft.com/office/drawing/2014/main" id="{AF902BFB-E105-43A5-A698-BC2C16ACD4C9}"/>
              </a:ext>
            </a:extLst>
          </p:cNvPr>
          <p:cNvSpPr/>
          <p:nvPr/>
        </p:nvSpPr>
        <p:spPr>
          <a:xfrm>
            <a:off x="9324245" y="-228267"/>
            <a:ext cx="2775184" cy="1608667"/>
          </a:xfrm>
          <a:prstGeom prst="parallelogram">
            <a:avLst>
              <a:gd name="adj" fmla="val 4312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2" name="Picture 11" descr="TPA_Global_logo_Original_White_BG.png">
            <a:extLst>
              <a:ext uri="{FF2B5EF4-FFF2-40B4-BE49-F238E27FC236}">
                <a16:creationId xmlns:a16="http://schemas.microsoft.com/office/drawing/2014/main" id="{A4258BB1-F021-4DD8-87A6-4F18BA73855F}"/>
              </a:ext>
            </a:extLst>
          </p:cNvPr>
          <p:cNvPicPr>
            <a:picLocks noChangeAspect="1"/>
          </p:cNvPicPr>
          <p:nvPr/>
        </p:nvPicPr>
        <p:blipFill>
          <a:blip r:embed="rId3" cstate="print"/>
          <a:stretch>
            <a:fillRect/>
          </a:stretch>
        </p:blipFill>
        <p:spPr>
          <a:xfrm>
            <a:off x="9910313" y="425665"/>
            <a:ext cx="1591573" cy="393346"/>
          </a:xfrm>
          <a:prstGeom prst="rect">
            <a:avLst/>
          </a:prstGeom>
        </p:spPr>
      </p:pic>
      <p:cxnSp>
        <p:nvCxnSpPr>
          <p:cNvPr id="13" name="Straight Connector 12">
            <a:extLst>
              <a:ext uri="{FF2B5EF4-FFF2-40B4-BE49-F238E27FC236}">
                <a16:creationId xmlns:a16="http://schemas.microsoft.com/office/drawing/2014/main" id="{6D202B79-9A5D-428A-9F3E-1468BBDAC7E4}"/>
              </a:ext>
            </a:extLst>
          </p:cNvPr>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05EDFB5-5DD6-4AC1-887A-E9A6F0FC14BA}"/>
              </a:ext>
            </a:extLst>
          </p:cNvPr>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Taking control of the future</a:t>
            </a:r>
          </a:p>
        </p:txBody>
      </p:sp>
      <p:sp>
        <p:nvSpPr>
          <p:cNvPr id="15" name="TextBox 14">
            <a:extLst>
              <a:ext uri="{FF2B5EF4-FFF2-40B4-BE49-F238E27FC236}">
                <a16:creationId xmlns:a16="http://schemas.microsoft.com/office/drawing/2014/main" id="{34A0399C-24FA-40BB-A35C-504B85B7B2CD}"/>
              </a:ext>
            </a:extLst>
          </p:cNvPr>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rgbClr val="00497E"/>
                </a:solidFill>
                <a:latin typeface="Roboto Regular"/>
                <a:cs typeface="Roboto Regular"/>
              </a:rPr>
              <a:t>tpa-global.com</a:t>
            </a:r>
          </a:p>
        </p:txBody>
      </p:sp>
      <p:sp>
        <p:nvSpPr>
          <p:cNvPr id="17" name="Rectangle 16">
            <a:extLst>
              <a:ext uri="{FF2B5EF4-FFF2-40B4-BE49-F238E27FC236}">
                <a16:creationId xmlns:a16="http://schemas.microsoft.com/office/drawing/2014/main" id="{37CD02B4-0744-41D2-BB13-77BFA454DBF1}"/>
              </a:ext>
            </a:extLst>
          </p:cNvPr>
          <p:cNvSpPr/>
          <p:nvPr/>
        </p:nvSpPr>
        <p:spPr>
          <a:xfrm>
            <a:off x="2018777" y="2513752"/>
            <a:ext cx="6096000" cy="1566454"/>
          </a:xfrm>
          <a:prstGeom prst="rect">
            <a:avLst/>
          </a:prstGeom>
        </p:spPr>
        <p:txBody>
          <a:bodyPr>
            <a:spAutoFit/>
          </a:bodyPr>
          <a:lstStyle/>
          <a:p>
            <a:pPr algn="ctr">
              <a:lnSpc>
                <a:spcPct val="150000"/>
              </a:lnSpc>
            </a:pPr>
            <a:r>
              <a:rPr lang="en-US" sz="7200" dirty="0">
                <a:latin typeface="Roboto Light" panose="02000000000000000000" pitchFamily="2" charset="0"/>
                <a:ea typeface="Roboto Light" panose="02000000000000000000" pitchFamily="2" charset="0"/>
              </a:rPr>
              <a:t>Questions?</a:t>
            </a:r>
          </a:p>
        </p:txBody>
      </p:sp>
    </p:spTree>
    <p:extLst>
      <p:ext uri="{BB962C8B-B14F-4D97-AF65-F5344CB8AC3E}">
        <p14:creationId xmlns:p14="http://schemas.microsoft.com/office/powerpoint/2010/main" val="344915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a:gradFill flip="none" rotWithShape="1">
            <a:gsLst>
              <a:gs pos="58000">
                <a:srgbClr val="00497E"/>
              </a:gs>
              <a:gs pos="99000">
                <a:srgbClr val="3687C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Parallelogram 15"/>
          <p:cNvSpPr/>
          <p:nvPr/>
        </p:nvSpPr>
        <p:spPr>
          <a:xfrm>
            <a:off x="5466174" y="690034"/>
            <a:ext cx="5239926" cy="7196666"/>
          </a:xfrm>
          <a:prstGeom prst="parallelogram">
            <a:avLst>
              <a:gd name="adj" fmla="val 60308"/>
            </a:avLst>
          </a:prstGeom>
          <a:solidFill>
            <a:srgbClr val="0049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a:spLocks/>
          </p:cNvSpPr>
          <p:nvPr/>
        </p:nvSpPr>
        <p:spPr>
          <a:xfrm>
            <a:off x="0" y="6317672"/>
            <a:ext cx="559538" cy="215444"/>
          </a:xfrm>
          <a:prstGeom prst="rect">
            <a:avLst/>
          </a:prstGeom>
          <a:noFill/>
          <a:ln>
            <a:noFill/>
          </a:ln>
        </p:spPr>
        <p:txBody>
          <a:bodyPr wrap="square" lIns="0" tIns="0" rIns="0" bIns="0" rtlCol="0">
            <a:spAutoFit/>
          </a:bodyPr>
          <a:lstStyle/>
          <a:p>
            <a:pPr algn="ctr"/>
            <a:fld id="{A011C493-2DDC-47DC-B20E-D48358FD04BD}" type="slidenum">
              <a:rPr lang="en-US" sz="1400" spc="300" smtClean="0">
                <a:solidFill>
                  <a:srgbClr val="FFFFFF"/>
                </a:solidFill>
                <a:latin typeface="Roboto Bold"/>
                <a:ea typeface="Raleway" panose="020B0003030101060003" pitchFamily="2" charset="0"/>
                <a:cs typeface="Roboto Bold"/>
              </a:rPr>
              <a:pPr algn="ctr"/>
              <a:t>15</a:t>
            </a:fld>
            <a:endParaRPr lang="en-US" sz="1400" spc="300" dirty="0">
              <a:solidFill>
                <a:srgbClr val="FFFFFF"/>
              </a:solidFill>
              <a:latin typeface="Roboto Bold"/>
              <a:ea typeface="Raleway" panose="020B0003030101060003" pitchFamily="2" charset="0"/>
              <a:cs typeface="Roboto Bold"/>
            </a:endParaRPr>
          </a:p>
        </p:txBody>
      </p:sp>
      <p:cxnSp>
        <p:nvCxnSpPr>
          <p:cNvPr id="10" name="Straight Connector 9"/>
          <p:cNvCxnSpPr/>
          <p:nvPr/>
        </p:nvCxnSpPr>
        <p:spPr>
          <a:xfrm rot="5400000">
            <a:off x="160347" y="6615947"/>
            <a:ext cx="737658" cy="1588"/>
          </a:xfrm>
          <a:prstGeom prst="line">
            <a:avLst/>
          </a:prstGeom>
          <a:ln w="34925">
            <a:solidFill>
              <a:srgbClr val="3687C8"/>
            </a:solidFill>
          </a:ln>
        </p:spPr>
        <p:style>
          <a:lnRef idx="1">
            <a:schemeClr val="accent1"/>
          </a:lnRef>
          <a:fillRef idx="0">
            <a:schemeClr val="accent1"/>
          </a:fillRef>
          <a:effectRef idx="0">
            <a:schemeClr val="accent1"/>
          </a:effectRef>
          <a:fontRef idx="minor">
            <a:schemeClr val="tx1"/>
          </a:fontRef>
        </p:style>
      </p:cxnSp>
      <p:sp>
        <p:nvSpPr>
          <p:cNvPr id="14" name="Parallelogram 13"/>
          <p:cNvSpPr/>
          <p:nvPr/>
        </p:nvSpPr>
        <p:spPr>
          <a:xfrm>
            <a:off x="3878674" y="2214034"/>
            <a:ext cx="5239926" cy="7196666"/>
          </a:xfrm>
          <a:prstGeom prst="parallelogram">
            <a:avLst>
              <a:gd name="adj" fmla="val 60308"/>
            </a:avLst>
          </a:prstGeom>
          <a:solidFill>
            <a:srgbClr val="3687C8">
              <a:alpha val="7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Parallelogram 16"/>
          <p:cNvSpPr/>
          <p:nvPr/>
        </p:nvSpPr>
        <p:spPr>
          <a:xfrm>
            <a:off x="7345774" y="-1162755"/>
            <a:ext cx="5239926" cy="7196666"/>
          </a:xfrm>
          <a:prstGeom prst="parallelogram">
            <a:avLst>
              <a:gd name="adj" fmla="val 60308"/>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TPA_Global_logo_Original_White_BG.png"/>
          <p:cNvPicPr>
            <a:picLocks noChangeAspect="1"/>
          </p:cNvPicPr>
          <p:nvPr/>
        </p:nvPicPr>
        <p:blipFill>
          <a:blip r:embed="rId3" cstate="print"/>
          <a:stretch>
            <a:fillRect/>
          </a:stretch>
        </p:blipFill>
        <p:spPr>
          <a:xfrm>
            <a:off x="9892989" y="537163"/>
            <a:ext cx="1591573" cy="393346"/>
          </a:xfrm>
          <a:prstGeom prst="rect">
            <a:avLst/>
          </a:prstGeom>
        </p:spPr>
      </p:pic>
      <p:sp>
        <p:nvSpPr>
          <p:cNvPr id="19" name="TextBox 18"/>
          <p:cNvSpPr txBox="1"/>
          <p:nvPr/>
        </p:nvSpPr>
        <p:spPr>
          <a:xfrm>
            <a:off x="577850" y="6299200"/>
            <a:ext cx="4572000" cy="307777"/>
          </a:xfrm>
          <a:prstGeom prst="rect">
            <a:avLst/>
          </a:prstGeom>
          <a:noFill/>
        </p:spPr>
        <p:txBody>
          <a:bodyPr wrap="square" rtlCol="0">
            <a:spAutoFit/>
          </a:bodyPr>
          <a:lstStyle/>
          <a:p>
            <a:pPr>
              <a:buClr>
                <a:srgbClr val="ADE0EE"/>
              </a:buClr>
            </a:pPr>
            <a:r>
              <a:rPr lang="en-US" sz="1400" dirty="0">
                <a:solidFill>
                  <a:srgbClr val="FFFFFF"/>
                </a:solidFill>
                <a:latin typeface="Roboto Regular"/>
                <a:cs typeface="Roboto Regular"/>
              </a:rPr>
              <a:t>Taking control of the future</a:t>
            </a:r>
          </a:p>
        </p:txBody>
      </p:sp>
      <p:sp>
        <p:nvSpPr>
          <p:cNvPr id="18" name="TextBox 17"/>
          <p:cNvSpPr txBox="1"/>
          <p:nvPr/>
        </p:nvSpPr>
        <p:spPr>
          <a:xfrm>
            <a:off x="552356" y="547761"/>
            <a:ext cx="5122002" cy="1964769"/>
          </a:xfrm>
          <a:prstGeom prst="rect">
            <a:avLst/>
          </a:prstGeom>
          <a:noFill/>
        </p:spPr>
        <p:txBody>
          <a:bodyPr wrap="square" lIns="0" tIns="0" rIns="0" bIns="0" rtlCol="0">
            <a:spAutoFit/>
          </a:bodyPr>
          <a:lstStyle/>
          <a:p>
            <a:pPr algn="just">
              <a:lnSpc>
                <a:spcPts val="1400"/>
              </a:lnSpc>
            </a:pPr>
            <a:r>
              <a:rPr lang="en-US" sz="1100" kern="1200" baseline="0" dirty="0">
                <a:solidFill>
                  <a:schemeClr val="bg1"/>
                </a:solidFill>
                <a:latin typeface="Roboto Light"/>
                <a:ea typeface="+mn-ea"/>
                <a:cs typeface="Roboto Light"/>
              </a:rPr>
              <a:t>TPA Global provides international businesses with integrated and value-added solutions in improving financial performance, operational efficiency, strategic development and talent coaching through a cross-border and cross-discipline team of professionals which identifies the right solutions for customers and targets; efficient and streamlined advisory and implementation processes which cut through operational complexities across functions and borders; and superior customer service and support which proactively anticipate the evolving needs of the clients.</a:t>
            </a:r>
          </a:p>
          <a:p>
            <a:pPr algn="just">
              <a:lnSpc>
                <a:spcPts val="1400"/>
              </a:lnSpc>
            </a:pPr>
            <a:endParaRPr lang="en-US" sz="1100" kern="1200" baseline="0" dirty="0">
              <a:solidFill>
                <a:schemeClr val="bg1"/>
              </a:solidFill>
              <a:latin typeface="Roboto Light"/>
              <a:ea typeface="+mn-ea"/>
              <a:cs typeface="Roboto Light"/>
            </a:endParaRPr>
          </a:p>
          <a:p>
            <a:pPr>
              <a:lnSpc>
                <a:spcPts val="1400"/>
              </a:lnSpc>
            </a:pPr>
            <a:r>
              <a:rPr lang="en-US" sz="1100" baseline="0" dirty="0">
                <a:solidFill>
                  <a:schemeClr val="bg1"/>
                </a:solidFill>
                <a:latin typeface="Roboto Light"/>
                <a:cs typeface="Roboto Light"/>
              </a:rPr>
              <a:t>H.J.E. Wenckebachweg 210 . 1096 AS Amsterdam . The Netherlands . +31 (0)20 462 3530 . tpa-global.com</a:t>
            </a:r>
            <a:endParaRPr lang="en-US" sz="1100" dirty="0">
              <a:solidFill>
                <a:schemeClr val="bg1"/>
              </a:solidFill>
              <a:latin typeface="Roboto Light"/>
              <a:cs typeface="Roboto Light"/>
            </a:endParaRPr>
          </a:p>
        </p:txBody>
      </p:sp>
      <p:sp>
        <p:nvSpPr>
          <p:cNvPr id="20" name="TextBox 19"/>
          <p:cNvSpPr txBox="1"/>
          <p:nvPr/>
        </p:nvSpPr>
        <p:spPr>
          <a:xfrm>
            <a:off x="552356" y="2578576"/>
            <a:ext cx="5145304" cy="1611552"/>
          </a:xfrm>
          <a:prstGeom prst="rect">
            <a:avLst/>
          </a:prstGeom>
          <a:noFill/>
        </p:spPr>
        <p:txBody>
          <a:bodyPr wrap="square" lIns="0" tIns="0" rIns="0" bIns="0" rtlCol="0">
            <a:spAutoFit/>
          </a:bodyPr>
          <a:lstStyle/>
          <a:p>
            <a:pPr algn="just">
              <a:lnSpc>
                <a:spcPts val="1400"/>
              </a:lnSpc>
            </a:pPr>
            <a:r>
              <a:rPr lang="en-US" sz="1000" dirty="0">
                <a:solidFill>
                  <a:srgbClr val="FFFFFF"/>
                </a:solidFill>
                <a:latin typeface="Roboto Light"/>
              </a:rPr>
              <a:t>The views expressed and the information provided in this material are of general nature and is not intended to address the circumstances of any particular</a:t>
            </a:r>
            <a:r>
              <a:rPr lang="en-US" sz="1000" baseline="0" dirty="0">
                <a:solidFill>
                  <a:srgbClr val="FFFFFF"/>
                </a:solidFill>
                <a:latin typeface="Roboto Light"/>
              </a:rPr>
              <a:t> individual or entity. The above content should neither be regarded as comprehensive nor sufficient for making decisions. No one should act on the information or views provided in this publication without appropriate professional advise. It should be noted that no assurance is given for any loss arising from any actions taken or to be taken or not taken by anyone based on this publication.</a:t>
            </a:r>
          </a:p>
          <a:p>
            <a:pPr>
              <a:lnSpc>
                <a:spcPts val="1400"/>
              </a:lnSpc>
            </a:pPr>
            <a:endParaRPr lang="en-US" sz="1000" baseline="0" dirty="0">
              <a:solidFill>
                <a:srgbClr val="FFFFFF"/>
              </a:solidFill>
              <a:latin typeface="Roboto Light"/>
            </a:endParaRPr>
          </a:p>
          <a:p>
            <a:pPr>
              <a:lnSpc>
                <a:spcPts val="1400"/>
              </a:lnSpc>
            </a:pPr>
            <a:r>
              <a:rPr lang="en-US" sz="1000" baseline="0" dirty="0">
                <a:solidFill>
                  <a:srgbClr val="FFFFFF"/>
                </a:solidFill>
                <a:latin typeface="Roboto Light"/>
              </a:rPr>
              <a:t>© 2018 Transfer Pricing Associates Holding B.V. All Rights Reserved.</a:t>
            </a:r>
            <a:endParaRPr lang="en-US" sz="1000" dirty="0">
              <a:solidFill>
                <a:srgbClr val="FFFFFF"/>
              </a:solidFill>
              <a:latin typeface="Roboto Light"/>
            </a:endParaRPr>
          </a:p>
        </p:txBody>
      </p:sp>
      <p:sp>
        <p:nvSpPr>
          <p:cNvPr id="21" name="TextBox 20"/>
          <p:cNvSpPr txBox="1"/>
          <p:nvPr/>
        </p:nvSpPr>
        <p:spPr>
          <a:xfrm>
            <a:off x="10615221" y="6292857"/>
            <a:ext cx="1553475" cy="307777"/>
          </a:xfrm>
          <a:prstGeom prst="rect">
            <a:avLst/>
          </a:prstGeom>
          <a:noFill/>
        </p:spPr>
        <p:txBody>
          <a:bodyPr wrap="square" rtlCol="0">
            <a:spAutoFit/>
          </a:bodyPr>
          <a:lstStyle/>
          <a:p>
            <a:pPr>
              <a:buClr>
                <a:srgbClr val="ADE0EE"/>
              </a:buClr>
            </a:pPr>
            <a:r>
              <a:rPr lang="en-US" sz="1400" dirty="0">
                <a:solidFill>
                  <a:schemeClr val="bg1"/>
                </a:solidFill>
                <a:latin typeface="Roboto Regular"/>
                <a:cs typeface="Roboto Regular"/>
              </a:rPr>
              <a:t>tpa-global.com</a:t>
            </a:r>
          </a:p>
        </p:txBody>
      </p:sp>
      <p:sp>
        <p:nvSpPr>
          <p:cNvPr id="2" name="Slide Number Placeholder 1">
            <a:extLst>
              <a:ext uri="{FF2B5EF4-FFF2-40B4-BE49-F238E27FC236}">
                <a16:creationId xmlns:a16="http://schemas.microsoft.com/office/drawing/2014/main" id="{8817B587-99EC-4E82-A16D-561015B5DF13}"/>
              </a:ext>
            </a:extLst>
          </p:cNvPr>
          <p:cNvSpPr>
            <a:spLocks noGrp="1"/>
          </p:cNvSpPr>
          <p:nvPr>
            <p:ph type="sldNum" sz="quarter" idx="12"/>
          </p:nvPr>
        </p:nvSpPr>
        <p:spPr/>
        <p:txBody>
          <a:bodyPr/>
          <a:lstStyle/>
          <a:p>
            <a:fld id="{5F177C49-6278-4392-8186-D32556D70E78}" type="slidenum">
              <a:rPr lang="en-GB" smtClean="0"/>
              <a:pPr/>
              <a:t>15</a:t>
            </a:fld>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10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1000"/>
                                        <p:tgtEl>
                                          <p:spTgt spid="1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4" grpId="0" animBg="1"/>
      <p:bldP spid="17" grpId="0" animBg="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29660</TotalTime>
  <Words>2069</Words>
  <Application>Microsoft Macintosh PowerPoint</Application>
  <PresentationFormat>Widescreen</PresentationFormat>
  <Paragraphs>180</Paragraphs>
  <Slides>15</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vt:lpstr>
      <vt:lpstr>Calibri</vt:lpstr>
      <vt:lpstr>Calibri Light</vt:lpstr>
      <vt:lpstr>Raleway</vt:lpstr>
      <vt:lpstr>Roboto Black</vt:lpstr>
      <vt:lpstr>Roboto Bold</vt:lpstr>
      <vt:lpstr>Roboto Light</vt:lpstr>
      <vt:lpstr>Roboto Regular</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Avisha Sood</dc:creator>
  <cp:lastModifiedBy>Dr. Daniel N. Erasmus</cp:lastModifiedBy>
  <cp:revision>1230</cp:revision>
  <cp:lastPrinted>2018-10-30T16:27:34Z</cp:lastPrinted>
  <dcterms:created xsi:type="dcterms:W3CDTF">2017-05-02T09:37:39Z</dcterms:created>
  <dcterms:modified xsi:type="dcterms:W3CDTF">2018-11-09T12:20:24Z</dcterms:modified>
</cp:coreProperties>
</file>